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2" r:id="rId1"/>
  </p:sldMasterIdLst>
  <p:notesMasterIdLst>
    <p:notesMasterId r:id="rId48"/>
  </p:notesMasterIdLst>
  <p:handoutMasterIdLst>
    <p:handoutMasterId r:id="rId49"/>
  </p:handoutMasterIdLst>
  <p:sldIdLst>
    <p:sldId id="272" r:id="rId2"/>
    <p:sldId id="316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17" r:id="rId18"/>
    <p:sldId id="370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71" r:id="rId31"/>
    <p:sldId id="354" r:id="rId32"/>
    <p:sldId id="355" r:id="rId33"/>
    <p:sldId id="356" r:id="rId34"/>
    <p:sldId id="357" r:id="rId35"/>
    <p:sldId id="358" r:id="rId36"/>
    <p:sldId id="359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18" r:id="rId47"/>
  </p:sldIdLst>
  <p:sldSz cx="16806863" cy="945356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99006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198013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2970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39602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4950333" algn="l" defTabSz="1980133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5940400" algn="l" defTabSz="1980133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6930466" algn="l" defTabSz="1980133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7920533" algn="l" defTabSz="1980133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78" userDrawn="1">
          <p15:clr>
            <a:srgbClr val="A4A3A4"/>
          </p15:clr>
        </p15:guide>
        <p15:guide id="2" pos="52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32F"/>
    <a:srgbClr val="091738"/>
    <a:srgbClr val="0B193A"/>
    <a:srgbClr val="091939"/>
    <a:srgbClr val="172645"/>
    <a:srgbClr val="081025"/>
    <a:srgbClr val="97BAFF"/>
    <a:srgbClr val="3BCCFF"/>
    <a:srgbClr val="ABF030"/>
    <a:srgbClr val="B8E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4" autoAdjust="0"/>
    <p:restoredTop sz="96000" autoAdjust="0"/>
  </p:normalViewPr>
  <p:slideViewPr>
    <p:cSldViewPr>
      <p:cViewPr varScale="1">
        <p:scale>
          <a:sx n="81" d="100"/>
          <a:sy n="81" d="100"/>
        </p:scale>
        <p:origin x="186" y="84"/>
      </p:cViewPr>
      <p:guideLst>
        <p:guide orient="horz" pos="2978"/>
        <p:guide pos="52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3552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9D0190-4C63-4FA9-BFA2-4BDCCDC0F124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42FD87FD-80CD-4CDF-8B41-6FA8354BD374}">
      <dgm:prSet phldrT="[Text]" custT="1"/>
      <dgm:spPr/>
      <dgm:t>
        <a:bodyPr/>
        <a:lstStyle/>
        <a:p>
          <a:r>
            <a:rPr lang="zh-CN" altLang="en-US" sz="2800" b="1" kern="1200" dirty="0" smtClean="0">
              <a:latin typeface="Arial"/>
              <a:ea typeface="微软雅黑"/>
              <a:cs typeface="ＭＳ Ｐゴシック"/>
            </a:rPr>
            <a:t>地图</a:t>
          </a:r>
          <a:r>
            <a:rPr lang="en-US" altLang="zh-CN" sz="2800" b="1" kern="1200" dirty="0" smtClean="0">
              <a:latin typeface="Arial"/>
              <a:ea typeface="微软雅黑"/>
              <a:cs typeface="ＭＳ Ｐゴシック"/>
            </a:rPr>
            <a:t>/</a:t>
          </a:r>
          <a:r>
            <a:rPr lang="zh-CN" altLang="en-US" sz="2800" b="1" kern="1200" dirty="0" smtClean="0">
              <a:latin typeface="Arial"/>
              <a:ea typeface="微软雅黑"/>
              <a:cs typeface="ＭＳ Ｐゴシック"/>
            </a:rPr>
            <a:t>工程文件</a:t>
          </a: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交互操作</a:t>
          </a:r>
        </a:p>
      </dgm:t>
    </dgm:pt>
    <dgm:pt modelId="{28E2BF01-9864-4235-8106-33C01BE9DA26}" type="parTrans" cxnId="{9AD32EBF-2F33-4E01-98F9-7734A771BBEC}">
      <dgm:prSet/>
      <dgm:spPr/>
      <dgm:t>
        <a:bodyPr/>
        <a:lstStyle/>
        <a:p>
          <a:endParaRPr lang="zh-CN" altLang="en-US" sz="2800"/>
        </a:p>
      </dgm:t>
    </dgm:pt>
    <dgm:pt modelId="{05B4742F-699E-45B1-B910-F3025910F070}" type="sibTrans" cxnId="{9AD32EBF-2F33-4E01-98F9-7734A771BBEC}">
      <dgm:prSet/>
      <dgm:spPr/>
      <dgm:t>
        <a:bodyPr/>
        <a:lstStyle/>
        <a:p>
          <a:endParaRPr lang="zh-CN" altLang="en-US" sz="2800"/>
        </a:p>
      </dgm:t>
    </dgm:pt>
    <dgm:pt modelId="{1422D35D-B47E-4679-BCAE-0D1103742C4A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 smtClean="0">
              <a:latin typeface="Arial"/>
              <a:ea typeface="微软雅黑"/>
              <a:cs typeface="ＭＳ Ｐゴシック"/>
            </a:rPr>
            <a:t>地图</a:t>
          </a:r>
          <a:r>
            <a:rPr lang="en-US" altLang="zh-CN" sz="2000" b="1" kern="1200" dirty="0" smtClean="0">
              <a:latin typeface="Arial"/>
              <a:ea typeface="微软雅黑"/>
              <a:cs typeface="ＭＳ Ｐゴシック"/>
            </a:rPr>
            <a:t>/</a:t>
          </a:r>
          <a:r>
            <a:rPr lang="zh-CN" altLang="en-US" sz="2000" b="1" kern="1200" dirty="0" smtClean="0">
              <a:latin typeface="Arial"/>
              <a:ea typeface="微软雅黑"/>
              <a:cs typeface="ＭＳ Ｐゴシック"/>
            </a:rPr>
            <a:t>工程文件管理</a:t>
          </a:r>
          <a:endParaRPr lang="zh-CN" altLang="en-US" sz="2000" b="1" kern="1200" dirty="0">
            <a:latin typeface="Arial"/>
            <a:ea typeface="微软雅黑"/>
            <a:cs typeface="ＭＳ Ｐゴシック"/>
          </a:endParaRPr>
        </a:p>
      </dgm:t>
    </dgm:pt>
    <dgm:pt modelId="{8D43E153-2222-4FE2-B442-6CF3D9F15807}" type="parTrans" cxnId="{109B723F-78E2-412C-8770-AEE8A32093F3}">
      <dgm:prSet/>
      <dgm:spPr/>
      <dgm:t>
        <a:bodyPr/>
        <a:lstStyle/>
        <a:p>
          <a:endParaRPr lang="zh-CN" altLang="en-US" sz="2800"/>
        </a:p>
      </dgm:t>
    </dgm:pt>
    <dgm:pt modelId="{85DC3DF0-9BDF-4B31-8761-77778A18A8E7}" type="sibTrans" cxnId="{109B723F-78E2-412C-8770-AEE8A32093F3}">
      <dgm:prSet/>
      <dgm:spPr/>
      <dgm:t>
        <a:bodyPr/>
        <a:lstStyle/>
        <a:p>
          <a:endParaRPr lang="zh-CN" altLang="en-US" sz="2800"/>
        </a:p>
      </dgm:t>
    </dgm:pt>
    <dgm:pt modelId="{278F3A8F-25FF-4533-8BBC-9776C0B127F5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布局管理</a:t>
          </a:r>
        </a:p>
      </dgm:t>
    </dgm:pt>
    <dgm:pt modelId="{E54D619F-5445-4ACF-98CC-94F1F05D5D91}" type="parTrans" cxnId="{A18C5565-B55F-4DE8-88C5-36AADE6BB7A2}">
      <dgm:prSet/>
      <dgm:spPr/>
      <dgm:t>
        <a:bodyPr/>
        <a:lstStyle/>
        <a:p>
          <a:endParaRPr lang="zh-CN" altLang="en-US" sz="2800"/>
        </a:p>
      </dgm:t>
    </dgm:pt>
    <dgm:pt modelId="{13A2014E-86B1-44DC-B701-650A380C7E06}" type="sibTrans" cxnId="{A18C5565-B55F-4DE8-88C5-36AADE6BB7A2}">
      <dgm:prSet/>
      <dgm:spPr/>
      <dgm:t>
        <a:bodyPr/>
        <a:lstStyle/>
        <a:p>
          <a:endParaRPr lang="zh-CN" altLang="en-US" sz="2800"/>
        </a:p>
      </dgm:t>
    </dgm:pt>
    <dgm:pt modelId="{83BF3BDA-AB84-431A-9625-944F9AEC5E12}">
      <dgm:prSet phldrT="[Text]" custT="1"/>
      <dgm:spPr/>
      <dgm:t>
        <a:bodyPr/>
        <a:lstStyle/>
        <a:p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数据操作</a:t>
          </a:r>
        </a:p>
      </dgm:t>
    </dgm:pt>
    <dgm:pt modelId="{4394DFB7-5756-4E5D-B676-EDD4F6D5C5CB}" type="parTrans" cxnId="{E4DF7A21-46AE-4033-AE79-2D701A3E6461}">
      <dgm:prSet/>
      <dgm:spPr/>
      <dgm:t>
        <a:bodyPr/>
        <a:lstStyle/>
        <a:p>
          <a:endParaRPr lang="zh-CN" altLang="en-US" sz="2800"/>
        </a:p>
      </dgm:t>
    </dgm:pt>
    <dgm:pt modelId="{6898EA5B-59ED-4B98-8E38-5AC4D04EB001}" type="sibTrans" cxnId="{E4DF7A21-46AE-4033-AE79-2D701A3E6461}">
      <dgm:prSet/>
      <dgm:spPr/>
      <dgm:t>
        <a:bodyPr/>
        <a:lstStyle/>
        <a:p>
          <a:endParaRPr lang="zh-CN" altLang="en-US" sz="2800"/>
        </a:p>
      </dgm:t>
    </dgm:pt>
    <dgm:pt modelId="{D3A36AB8-1568-496B-8E6F-8B6C809A6F18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遍历数据记录</a:t>
          </a:r>
        </a:p>
      </dgm:t>
    </dgm:pt>
    <dgm:pt modelId="{B6F8323B-36F8-4905-A671-DE5D15103457}" type="parTrans" cxnId="{2C8C9057-F235-4852-AB15-4708A4A41A79}">
      <dgm:prSet/>
      <dgm:spPr/>
      <dgm:t>
        <a:bodyPr/>
        <a:lstStyle/>
        <a:p>
          <a:endParaRPr lang="zh-CN" altLang="en-US" sz="2800"/>
        </a:p>
      </dgm:t>
    </dgm:pt>
    <dgm:pt modelId="{F797CFA2-A2BA-4BA4-B0DB-A5D36966E984}" type="sibTrans" cxnId="{2C8C9057-F235-4852-AB15-4708A4A41A79}">
      <dgm:prSet/>
      <dgm:spPr/>
      <dgm:t>
        <a:bodyPr/>
        <a:lstStyle/>
        <a:p>
          <a:endParaRPr lang="zh-CN" altLang="en-US" sz="2800"/>
        </a:p>
      </dgm:t>
    </dgm:pt>
    <dgm:pt modelId="{998209F9-2996-475A-9BFA-A799BC23FC78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字段操作</a:t>
          </a:r>
        </a:p>
      </dgm:t>
    </dgm:pt>
    <dgm:pt modelId="{F0C99104-4D21-4CDE-BC01-1A67959919F9}" type="parTrans" cxnId="{BB4D1F8E-9F22-4491-85FB-C5D334905D79}">
      <dgm:prSet/>
      <dgm:spPr/>
      <dgm:t>
        <a:bodyPr/>
        <a:lstStyle/>
        <a:p>
          <a:endParaRPr lang="zh-CN" altLang="en-US" sz="2800"/>
        </a:p>
      </dgm:t>
    </dgm:pt>
    <dgm:pt modelId="{799D8D03-E8E8-42CD-BEEC-993117BF5E9C}" type="sibTrans" cxnId="{BB4D1F8E-9F22-4491-85FB-C5D334905D79}">
      <dgm:prSet/>
      <dgm:spPr/>
      <dgm:t>
        <a:bodyPr/>
        <a:lstStyle/>
        <a:p>
          <a:endParaRPr lang="zh-CN" altLang="en-US" sz="2800"/>
        </a:p>
      </dgm:t>
    </dgm:pt>
    <dgm:pt modelId="{86F9677D-4B75-4AF9-89A1-A4DFB32479B5}">
      <dgm:prSet custT="1"/>
      <dgm:spPr/>
      <dgm:t>
        <a:bodyPr/>
        <a:lstStyle/>
        <a:p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数据库管理 （</a:t>
          </a:r>
          <a:r>
            <a:rPr lang="en-US" altLang="zh-CN" sz="2800" b="1" kern="1200" dirty="0">
              <a:latin typeface="Arial"/>
              <a:ea typeface="微软雅黑"/>
              <a:cs typeface="ＭＳ Ｐゴシック"/>
            </a:rPr>
            <a:t>GDB/SDE</a:t>
          </a: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）</a:t>
          </a:r>
        </a:p>
      </dgm:t>
    </dgm:pt>
    <dgm:pt modelId="{5C3BA90D-DE3F-417D-BD2C-7DF96620E3D1}" type="parTrans" cxnId="{40B0AD37-F8B2-4F1A-8FA4-435FDFFA1185}">
      <dgm:prSet/>
      <dgm:spPr/>
      <dgm:t>
        <a:bodyPr/>
        <a:lstStyle/>
        <a:p>
          <a:endParaRPr lang="zh-CN" altLang="en-US" sz="2800"/>
        </a:p>
      </dgm:t>
    </dgm:pt>
    <dgm:pt modelId="{1F09A8A6-5CB9-4891-9651-184D1C59B1B6}" type="sibTrans" cxnId="{40B0AD37-F8B2-4F1A-8FA4-435FDFFA1185}">
      <dgm:prSet/>
      <dgm:spPr/>
      <dgm:t>
        <a:bodyPr/>
        <a:lstStyle/>
        <a:p>
          <a:endParaRPr lang="zh-CN" altLang="en-US" sz="2800"/>
        </a:p>
      </dgm:t>
    </dgm:pt>
    <dgm:pt modelId="{4DAB6499-B703-4E53-BBE8-BF15F7B120D0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数据库访问</a:t>
          </a:r>
        </a:p>
      </dgm:t>
    </dgm:pt>
    <dgm:pt modelId="{DF0F52D0-8622-44A9-8636-CAF0767924C8}" type="parTrans" cxnId="{1B1D2AFE-AF9A-4C38-9289-2CA9977938B0}">
      <dgm:prSet/>
      <dgm:spPr/>
      <dgm:t>
        <a:bodyPr/>
        <a:lstStyle/>
        <a:p>
          <a:endParaRPr lang="zh-CN" altLang="en-US" sz="2800"/>
        </a:p>
      </dgm:t>
    </dgm:pt>
    <dgm:pt modelId="{672535F8-7BC3-4016-AA8F-DCAE81BC4692}" type="sibTrans" cxnId="{1B1D2AFE-AF9A-4C38-9289-2CA9977938B0}">
      <dgm:prSet/>
      <dgm:spPr/>
      <dgm:t>
        <a:bodyPr/>
        <a:lstStyle/>
        <a:p>
          <a:endParaRPr lang="zh-CN" altLang="en-US" sz="2800"/>
        </a:p>
      </dgm:t>
    </dgm:pt>
    <dgm:pt modelId="{1E6E5818-749F-4082-8312-85368D750E5A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数据导入，删除，备份</a:t>
          </a:r>
        </a:p>
      </dgm:t>
    </dgm:pt>
    <dgm:pt modelId="{166D8063-4902-4A4A-B004-770AF994CE6D}" type="parTrans" cxnId="{E3229119-61C1-43C4-997D-C5BED7D9ACDB}">
      <dgm:prSet/>
      <dgm:spPr/>
      <dgm:t>
        <a:bodyPr/>
        <a:lstStyle/>
        <a:p>
          <a:endParaRPr lang="zh-CN" altLang="en-US" sz="2800"/>
        </a:p>
      </dgm:t>
    </dgm:pt>
    <dgm:pt modelId="{FAA94636-AC34-48C6-ADB0-67EDCDE182D5}" type="sibTrans" cxnId="{E3229119-61C1-43C4-997D-C5BED7D9ACDB}">
      <dgm:prSet/>
      <dgm:spPr/>
      <dgm:t>
        <a:bodyPr/>
        <a:lstStyle/>
        <a:p>
          <a:endParaRPr lang="zh-CN" altLang="en-US" sz="2800"/>
        </a:p>
      </dgm:t>
    </dgm:pt>
    <dgm:pt modelId="{7CC099B5-D05B-4FCE-A870-314C2211BF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数据查询，列出数据</a:t>
          </a:r>
          <a:endParaRPr lang="en-US" altLang="zh-CN" sz="2000" b="1" kern="1200" dirty="0">
            <a:latin typeface="Arial"/>
            <a:ea typeface="微软雅黑"/>
            <a:cs typeface="ＭＳ Ｐゴシック"/>
          </a:endParaRPr>
        </a:p>
      </dgm:t>
    </dgm:pt>
    <dgm:pt modelId="{6DC57832-80A8-4F1B-A34A-6D72C853E029}" type="parTrans" cxnId="{341D2BFD-BDA7-49EE-940A-CAF56A961CEE}">
      <dgm:prSet/>
      <dgm:spPr/>
      <dgm:t>
        <a:bodyPr/>
        <a:lstStyle/>
        <a:p>
          <a:endParaRPr lang="zh-CN" altLang="en-US" sz="2800"/>
        </a:p>
      </dgm:t>
    </dgm:pt>
    <dgm:pt modelId="{A6756C35-952D-4B9C-9331-346BD9143B13}" type="sibTrans" cxnId="{341D2BFD-BDA7-49EE-940A-CAF56A961CEE}">
      <dgm:prSet/>
      <dgm:spPr/>
      <dgm:t>
        <a:bodyPr/>
        <a:lstStyle/>
        <a:p>
          <a:endParaRPr lang="zh-CN" altLang="en-US" sz="2800"/>
        </a:p>
      </dgm:t>
    </dgm:pt>
    <dgm:pt modelId="{634CBA17-7413-4E06-9308-4E96C57FF15F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描述数据</a:t>
          </a:r>
        </a:p>
      </dgm:t>
    </dgm:pt>
    <dgm:pt modelId="{0A5C359A-4AF1-4407-8466-AE22330A9184}" type="parTrans" cxnId="{BCC00BBF-5BC3-45B1-890B-3F5A8C473630}">
      <dgm:prSet/>
      <dgm:spPr/>
      <dgm:t>
        <a:bodyPr/>
        <a:lstStyle/>
        <a:p>
          <a:endParaRPr lang="zh-CN" altLang="en-US" sz="2800"/>
        </a:p>
      </dgm:t>
    </dgm:pt>
    <dgm:pt modelId="{AD68160F-FE45-40BB-AF63-318DF96381F7}" type="sibTrans" cxnId="{BCC00BBF-5BC3-45B1-890B-3F5A8C473630}">
      <dgm:prSet/>
      <dgm:spPr/>
      <dgm:t>
        <a:bodyPr/>
        <a:lstStyle/>
        <a:p>
          <a:endParaRPr lang="zh-CN" altLang="en-US" sz="2800"/>
        </a:p>
      </dgm:t>
    </dgm:pt>
    <dgm:pt modelId="{0299122A-D3FB-4E9F-97A1-A500093C93DA}">
      <dgm:prSet phldrT="[Text]" custT="1"/>
      <dgm:spPr/>
      <dgm:t>
        <a:bodyPr/>
        <a:lstStyle/>
        <a:p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使用地理处理工具</a:t>
          </a:r>
        </a:p>
      </dgm:t>
    </dgm:pt>
    <dgm:pt modelId="{3D7F524B-1888-4626-9318-8301D040F33D}" type="parTrans" cxnId="{7EEBE566-B5CF-4EF2-BFE0-C9CAEBC85036}">
      <dgm:prSet/>
      <dgm:spPr/>
      <dgm:t>
        <a:bodyPr/>
        <a:lstStyle/>
        <a:p>
          <a:endParaRPr lang="zh-CN" altLang="en-US" sz="2800"/>
        </a:p>
      </dgm:t>
    </dgm:pt>
    <dgm:pt modelId="{A2FC45C4-8C69-47E9-ACC3-CD32EF863228}" type="sibTrans" cxnId="{7EEBE566-B5CF-4EF2-BFE0-C9CAEBC85036}">
      <dgm:prSet/>
      <dgm:spPr/>
      <dgm:t>
        <a:bodyPr/>
        <a:lstStyle/>
        <a:p>
          <a:endParaRPr lang="zh-CN" altLang="en-US" sz="2800"/>
        </a:p>
      </dgm:t>
    </dgm:pt>
    <dgm:pt modelId="{34D4246C-CB0C-40AB-AF46-77C4C5DEBD0F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latin typeface="Arial"/>
              <a:ea typeface="微软雅黑"/>
              <a:cs typeface="ＭＳ Ｐゴシック"/>
            </a:rPr>
            <a:t>Toolbox </a:t>
          </a: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中的工具均能通过</a:t>
          </a:r>
          <a:r>
            <a:rPr lang="en-US" altLang="zh-CN" sz="2000" b="1" kern="1200" dirty="0" err="1">
              <a:latin typeface="Arial"/>
              <a:ea typeface="微软雅黑"/>
              <a:cs typeface="ＭＳ Ｐゴシック"/>
            </a:rPr>
            <a:t>arcpy</a:t>
          </a: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访问</a:t>
          </a:r>
        </a:p>
      </dgm:t>
    </dgm:pt>
    <dgm:pt modelId="{5608D907-92CD-412D-9F43-8C68601CA8E5}" type="parTrans" cxnId="{D246F61F-3DAD-41C3-86EB-7AF6F44F3B8F}">
      <dgm:prSet/>
      <dgm:spPr/>
      <dgm:t>
        <a:bodyPr/>
        <a:lstStyle/>
        <a:p>
          <a:endParaRPr lang="zh-CN" altLang="en-US" sz="2800"/>
        </a:p>
      </dgm:t>
    </dgm:pt>
    <dgm:pt modelId="{59D8EC9A-BBFC-4729-A1A8-067247311F6B}" type="sibTrans" cxnId="{D246F61F-3DAD-41C3-86EB-7AF6F44F3B8F}">
      <dgm:prSet/>
      <dgm:spPr/>
      <dgm:t>
        <a:bodyPr/>
        <a:lstStyle/>
        <a:p>
          <a:endParaRPr lang="zh-CN" altLang="en-US" sz="2800"/>
        </a:p>
      </dgm:t>
    </dgm:pt>
    <dgm:pt modelId="{57831DA0-003C-43FC-AD83-CE600B350FEF}">
      <dgm:prSet phldrT="[Text]" custT="1"/>
      <dgm:spPr/>
      <dgm:t>
        <a:bodyPr/>
        <a:lstStyle/>
        <a:p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其他功能</a:t>
          </a:r>
        </a:p>
      </dgm:t>
    </dgm:pt>
    <dgm:pt modelId="{82E2487F-1BE8-4A82-8EF8-389A0257225E}" type="parTrans" cxnId="{E9DB0143-6BCB-423C-99E9-9B62161877A7}">
      <dgm:prSet/>
      <dgm:spPr/>
      <dgm:t>
        <a:bodyPr/>
        <a:lstStyle/>
        <a:p>
          <a:endParaRPr lang="zh-CN" altLang="en-US" sz="2800"/>
        </a:p>
      </dgm:t>
    </dgm:pt>
    <dgm:pt modelId="{CBE83D80-ACCD-4796-8A57-5651710A6B82}" type="sibTrans" cxnId="{E9DB0143-6BCB-423C-99E9-9B62161877A7}">
      <dgm:prSet/>
      <dgm:spPr/>
      <dgm:t>
        <a:bodyPr/>
        <a:lstStyle/>
        <a:p>
          <a:endParaRPr lang="zh-CN" altLang="en-US" sz="2800"/>
        </a:p>
      </dgm:t>
    </dgm:pt>
    <dgm:pt modelId="{C7CA002C-62DC-4F82-93DB-D026AF3CE3B9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发布服务</a:t>
          </a:r>
        </a:p>
      </dgm:t>
    </dgm:pt>
    <dgm:pt modelId="{6B4E195E-C112-4FC6-A2A6-BEF307B92970}" type="parTrans" cxnId="{7EBAD1BB-EAB3-4477-8233-39EC5100D9CD}">
      <dgm:prSet/>
      <dgm:spPr/>
      <dgm:t>
        <a:bodyPr/>
        <a:lstStyle/>
        <a:p>
          <a:endParaRPr lang="zh-CN" altLang="en-US" sz="2800"/>
        </a:p>
      </dgm:t>
    </dgm:pt>
    <dgm:pt modelId="{B4B58D8A-5A07-4A93-88F7-516BE021488E}" type="sibTrans" cxnId="{7EBAD1BB-EAB3-4477-8233-39EC5100D9CD}">
      <dgm:prSet/>
      <dgm:spPr/>
      <dgm:t>
        <a:bodyPr/>
        <a:lstStyle/>
        <a:p>
          <a:endParaRPr lang="zh-CN" altLang="en-US" sz="2800"/>
        </a:p>
      </dgm:t>
    </dgm:pt>
    <dgm:pt modelId="{503FBA60-D555-47BF-B44C-A4D390A26070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连接</a:t>
          </a:r>
          <a:r>
            <a:rPr lang="en-US" altLang="zh-CN" sz="2000" b="1" kern="1200" dirty="0">
              <a:latin typeface="Arial"/>
              <a:ea typeface="微软雅黑"/>
              <a:cs typeface="ＭＳ Ｐゴシック"/>
            </a:rPr>
            <a:t>ArcGIS Online/Portal</a:t>
          </a:r>
          <a:endParaRPr lang="zh-CN" altLang="en-US" sz="2000" b="1" kern="1200" dirty="0">
            <a:latin typeface="Arial"/>
            <a:ea typeface="微软雅黑"/>
            <a:cs typeface="ＭＳ Ｐゴシック"/>
          </a:endParaRPr>
        </a:p>
      </dgm:t>
    </dgm:pt>
    <dgm:pt modelId="{E2C87CFC-7E36-466B-A76C-4F0079A67D03}" type="parTrans" cxnId="{7794ED72-A837-4D72-989A-9213B08AE8A2}">
      <dgm:prSet/>
      <dgm:spPr/>
      <dgm:t>
        <a:bodyPr/>
        <a:lstStyle/>
        <a:p>
          <a:endParaRPr lang="zh-CN" altLang="en-US" sz="2800"/>
        </a:p>
      </dgm:t>
    </dgm:pt>
    <dgm:pt modelId="{5756A869-6820-40DD-B7D4-768998451F5A}" type="sibTrans" cxnId="{7794ED72-A837-4D72-989A-9213B08AE8A2}">
      <dgm:prSet/>
      <dgm:spPr/>
      <dgm:t>
        <a:bodyPr/>
        <a:lstStyle/>
        <a:p>
          <a:endParaRPr lang="zh-CN" altLang="en-US" sz="2800"/>
        </a:p>
      </dgm:t>
    </dgm:pt>
    <dgm:pt modelId="{9D3E556D-4DE4-4133-8C68-9E36C451395E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栅格读取</a:t>
          </a:r>
          <a:endParaRPr lang="en-US" altLang="zh-CN" sz="2000" b="1" kern="1200" dirty="0">
            <a:latin typeface="Arial"/>
            <a:ea typeface="微软雅黑"/>
            <a:cs typeface="ＭＳ Ｐゴシック"/>
          </a:endParaRPr>
        </a:p>
      </dgm:t>
    </dgm:pt>
    <dgm:pt modelId="{46700CC3-BCC3-406C-9914-2D319C336986}" type="parTrans" cxnId="{F50FECC4-0DE4-49FB-95E9-E1C5333045FD}">
      <dgm:prSet/>
      <dgm:spPr/>
      <dgm:t>
        <a:bodyPr/>
        <a:lstStyle/>
        <a:p>
          <a:endParaRPr lang="zh-CN" altLang="en-US" sz="2800"/>
        </a:p>
      </dgm:t>
    </dgm:pt>
    <dgm:pt modelId="{444AAA27-14FB-481F-8DBA-584544114E70}" type="sibTrans" cxnId="{F50FECC4-0DE4-49FB-95E9-E1C5333045FD}">
      <dgm:prSet/>
      <dgm:spPr/>
      <dgm:t>
        <a:bodyPr/>
        <a:lstStyle/>
        <a:p>
          <a:endParaRPr lang="zh-CN" altLang="en-US" sz="2800"/>
        </a:p>
      </dgm:t>
    </dgm:pt>
    <dgm:pt modelId="{C2E4E080-B53A-40C2-A0C2-DA229FB911DC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 smtClean="0">
              <a:latin typeface="Arial"/>
              <a:ea typeface="微软雅黑"/>
              <a:cs typeface="ＭＳ Ｐゴシック"/>
            </a:rPr>
            <a:t>图层管理</a:t>
          </a:r>
          <a:endParaRPr lang="zh-CN" altLang="en-US" sz="2000" b="1" kern="1200" dirty="0">
            <a:latin typeface="Arial"/>
            <a:ea typeface="微软雅黑"/>
            <a:cs typeface="ＭＳ Ｐゴシック"/>
          </a:endParaRPr>
        </a:p>
      </dgm:t>
    </dgm:pt>
    <dgm:pt modelId="{FC69C35A-733C-4BC5-89EC-D4CB624BF0D5}" type="parTrans" cxnId="{9A8ED1C3-7AE0-4F8B-B015-C1F6DB74971A}">
      <dgm:prSet/>
      <dgm:spPr/>
      <dgm:t>
        <a:bodyPr/>
        <a:lstStyle/>
        <a:p>
          <a:endParaRPr lang="zh-CN" altLang="en-US"/>
        </a:p>
      </dgm:t>
    </dgm:pt>
    <dgm:pt modelId="{C365E616-BAAA-4D7F-942A-2EE67D47B452}" type="sibTrans" cxnId="{9A8ED1C3-7AE0-4F8B-B015-C1F6DB74971A}">
      <dgm:prSet/>
      <dgm:spPr/>
      <dgm:t>
        <a:bodyPr/>
        <a:lstStyle/>
        <a:p>
          <a:endParaRPr lang="zh-CN" altLang="en-US"/>
        </a:p>
      </dgm:t>
    </dgm:pt>
    <dgm:pt modelId="{51B4D6E0-8FD8-4661-A042-56C33485DDDA}" type="pres">
      <dgm:prSet presAssocID="{179D0190-4C63-4FA9-BFA2-4BDCCDC0F12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0FE23A8-4CC6-4325-9269-AD6F26968CE7}" type="pres">
      <dgm:prSet presAssocID="{42FD87FD-80CD-4CDF-8B41-6FA8354BD374}" presName="compNode" presStyleCnt="0"/>
      <dgm:spPr/>
      <dgm:t>
        <a:bodyPr/>
        <a:lstStyle/>
        <a:p>
          <a:endParaRPr lang="zh-CN" altLang="en-US"/>
        </a:p>
      </dgm:t>
    </dgm:pt>
    <dgm:pt modelId="{676F6A42-F8EF-4A39-85DA-4462DA544347}" type="pres">
      <dgm:prSet presAssocID="{42FD87FD-80CD-4CDF-8B41-6FA8354BD374}" presName="aNode" presStyleLbl="bgShp" presStyleIdx="0" presStyleCnt="5"/>
      <dgm:spPr/>
      <dgm:t>
        <a:bodyPr/>
        <a:lstStyle/>
        <a:p>
          <a:endParaRPr lang="zh-CN" altLang="en-US"/>
        </a:p>
      </dgm:t>
    </dgm:pt>
    <dgm:pt modelId="{A9682806-0D3F-4876-BF0A-B286A29AD5DC}" type="pres">
      <dgm:prSet presAssocID="{42FD87FD-80CD-4CDF-8B41-6FA8354BD374}" presName="textNode" presStyleLbl="bgShp" presStyleIdx="0" presStyleCnt="5"/>
      <dgm:spPr/>
      <dgm:t>
        <a:bodyPr/>
        <a:lstStyle/>
        <a:p>
          <a:endParaRPr lang="zh-CN" altLang="en-US"/>
        </a:p>
      </dgm:t>
    </dgm:pt>
    <dgm:pt modelId="{FA83CBF5-08AE-4253-ACA6-82BBCDBEB3F6}" type="pres">
      <dgm:prSet presAssocID="{42FD87FD-80CD-4CDF-8B41-6FA8354BD374}" presName="compChildNode" presStyleCnt="0"/>
      <dgm:spPr/>
      <dgm:t>
        <a:bodyPr/>
        <a:lstStyle/>
        <a:p>
          <a:endParaRPr lang="zh-CN" altLang="en-US"/>
        </a:p>
      </dgm:t>
    </dgm:pt>
    <dgm:pt modelId="{DAACCA1A-C7D8-4835-AF84-1D8A193119B1}" type="pres">
      <dgm:prSet presAssocID="{42FD87FD-80CD-4CDF-8B41-6FA8354BD374}" presName="theInnerList" presStyleCnt="0"/>
      <dgm:spPr/>
      <dgm:t>
        <a:bodyPr/>
        <a:lstStyle/>
        <a:p>
          <a:endParaRPr lang="zh-CN" altLang="en-US"/>
        </a:p>
      </dgm:t>
    </dgm:pt>
    <dgm:pt modelId="{8F5E2D8D-0670-4A10-8C9C-14DC11431AA8}" type="pres">
      <dgm:prSet presAssocID="{1422D35D-B47E-4679-BCAE-0D1103742C4A}" presName="childNode" presStyleLbl="node1" presStyleIdx="0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3F9CE8-6C68-4B90-8E56-7BCD2173FB33}" type="pres">
      <dgm:prSet presAssocID="{1422D35D-B47E-4679-BCAE-0D1103742C4A}" presName="aSpace2" presStyleCnt="0"/>
      <dgm:spPr/>
      <dgm:t>
        <a:bodyPr/>
        <a:lstStyle/>
        <a:p>
          <a:endParaRPr lang="zh-CN" altLang="en-US"/>
        </a:p>
      </dgm:t>
    </dgm:pt>
    <dgm:pt modelId="{73AC4A4D-EA34-4F88-9C02-9E4763226B5D}" type="pres">
      <dgm:prSet presAssocID="{C2E4E080-B53A-40C2-A0C2-DA229FB911DC}" presName="childNode" presStyleLbl="node1" presStyleIdx="1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F9F7F9-4FED-4209-B17B-DC0CEB00A383}" type="pres">
      <dgm:prSet presAssocID="{C2E4E080-B53A-40C2-A0C2-DA229FB911DC}" presName="aSpace2" presStyleCnt="0"/>
      <dgm:spPr/>
    </dgm:pt>
    <dgm:pt modelId="{903A45BB-C283-4181-AE3A-0BC4A9DAB984}" type="pres">
      <dgm:prSet presAssocID="{278F3A8F-25FF-4533-8BBC-9776C0B127F5}" presName="childNode" presStyleLbl="node1" presStyleIdx="2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87A726-16BD-47A0-B3AC-8FB4CD3F0C99}" type="pres">
      <dgm:prSet presAssocID="{42FD87FD-80CD-4CDF-8B41-6FA8354BD374}" presName="aSpace" presStyleCnt="0"/>
      <dgm:spPr/>
      <dgm:t>
        <a:bodyPr/>
        <a:lstStyle/>
        <a:p>
          <a:endParaRPr lang="zh-CN" altLang="en-US"/>
        </a:p>
      </dgm:t>
    </dgm:pt>
    <dgm:pt modelId="{E26020DF-5735-4013-BFCE-72DC476EC236}" type="pres">
      <dgm:prSet presAssocID="{86F9677D-4B75-4AF9-89A1-A4DFB32479B5}" presName="compNode" presStyleCnt="0"/>
      <dgm:spPr/>
      <dgm:t>
        <a:bodyPr/>
        <a:lstStyle/>
        <a:p>
          <a:endParaRPr lang="zh-CN" altLang="en-US"/>
        </a:p>
      </dgm:t>
    </dgm:pt>
    <dgm:pt modelId="{6DB5233F-3259-44D6-87CA-8D6589A06D2F}" type="pres">
      <dgm:prSet presAssocID="{86F9677D-4B75-4AF9-89A1-A4DFB32479B5}" presName="aNode" presStyleLbl="bgShp" presStyleIdx="1" presStyleCnt="5" custLinFactNeighborX="920" custLinFactNeighborY="1592"/>
      <dgm:spPr/>
      <dgm:t>
        <a:bodyPr/>
        <a:lstStyle/>
        <a:p>
          <a:endParaRPr lang="zh-CN" altLang="en-US"/>
        </a:p>
      </dgm:t>
    </dgm:pt>
    <dgm:pt modelId="{DB1868B9-F71A-4C73-B0D6-A8EA00096F5B}" type="pres">
      <dgm:prSet presAssocID="{86F9677D-4B75-4AF9-89A1-A4DFB32479B5}" presName="textNode" presStyleLbl="bgShp" presStyleIdx="1" presStyleCnt="5"/>
      <dgm:spPr/>
      <dgm:t>
        <a:bodyPr/>
        <a:lstStyle/>
        <a:p>
          <a:endParaRPr lang="zh-CN" altLang="en-US"/>
        </a:p>
      </dgm:t>
    </dgm:pt>
    <dgm:pt modelId="{AF9E0F2E-56D8-4547-8696-8FE2B54EDBED}" type="pres">
      <dgm:prSet presAssocID="{86F9677D-4B75-4AF9-89A1-A4DFB32479B5}" presName="compChildNode" presStyleCnt="0"/>
      <dgm:spPr/>
      <dgm:t>
        <a:bodyPr/>
        <a:lstStyle/>
        <a:p>
          <a:endParaRPr lang="zh-CN" altLang="en-US"/>
        </a:p>
      </dgm:t>
    </dgm:pt>
    <dgm:pt modelId="{F395BA1E-7850-4071-855E-02E9C560BC19}" type="pres">
      <dgm:prSet presAssocID="{86F9677D-4B75-4AF9-89A1-A4DFB32479B5}" presName="theInnerList" presStyleCnt="0"/>
      <dgm:spPr/>
      <dgm:t>
        <a:bodyPr/>
        <a:lstStyle/>
        <a:p>
          <a:endParaRPr lang="zh-CN" altLang="en-US"/>
        </a:p>
      </dgm:t>
    </dgm:pt>
    <dgm:pt modelId="{4EA582CF-4DA5-4FE8-9A93-5F160EA3AFAF}" type="pres">
      <dgm:prSet presAssocID="{4DAB6499-B703-4E53-BBE8-BF15F7B120D0}" presName="childNode" presStyleLbl="node1" presStyleIdx="3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13070C-E1F2-4A4C-BC5A-163913B41193}" type="pres">
      <dgm:prSet presAssocID="{4DAB6499-B703-4E53-BBE8-BF15F7B120D0}" presName="aSpace2" presStyleCnt="0"/>
      <dgm:spPr/>
      <dgm:t>
        <a:bodyPr/>
        <a:lstStyle/>
        <a:p>
          <a:endParaRPr lang="zh-CN" altLang="en-US"/>
        </a:p>
      </dgm:t>
    </dgm:pt>
    <dgm:pt modelId="{F03B5278-41F8-4F04-A98D-A6F873D788B8}" type="pres">
      <dgm:prSet presAssocID="{7CC099B5-D05B-4FCE-A870-314C2211BF04}" presName="childNode" presStyleLbl="node1" presStyleIdx="4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6CE1B7-CF0D-4574-86AB-48F3F738434E}" type="pres">
      <dgm:prSet presAssocID="{7CC099B5-D05B-4FCE-A870-314C2211BF04}" presName="aSpace2" presStyleCnt="0"/>
      <dgm:spPr/>
      <dgm:t>
        <a:bodyPr/>
        <a:lstStyle/>
        <a:p>
          <a:endParaRPr lang="zh-CN" altLang="en-US"/>
        </a:p>
      </dgm:t>
    </dgm:pt>
    <dgm:pt modelId="{C91F5798-28DB-4CC4-A508-32E1363F6BFC}" type="pres">
      <dgm:prSet presAssocID="{1E6E5818-749F-4082-8312-85368D750E5A}" presName="childNode" presStyleLbl="node1" presStyleIdx="5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34678E-9AA9-4506-A540-EA3C74F6412F}" type="pres">
      <dgm:prSet presAssocID="{86F9677D-4B75-4AF9-89A1-A4DFB32479B5}" presName="aSpace" presStyleCnt="0"/>
      <dgm:spPr/>
      <dgm:t>
        <a:bodyPr/>
        <a:lstStyle/>
        <a:p>
          <a:endParaRPr lang="zh-CN" altLang="en-US"/>
        </a:p>
      </dgm:t>
    </dgm:pt>
    <dgm:pt modelId="{5231C866-5728-4ABB-A497-887C178FB811}" type="pres">
      <dgm:prSet presAssocID="{83BF3BDA-AB84-431A-9625-944F9AEC5E12}" presName="compNode" presStyleCnt="0"/>
      <dgm:spPr/>
      <dgm:t>
        <a:bodyPr/>
        <a:lstStyle/>
        <a:p>
          <a:endParaRPr lang="zh-CN" altLang="en-US"/>
        </a:p>
      </dgm:t>
    </dgm:pt>
    <dgm:pt modelId="{C1F668B3-49C6-4B8F-86D5-393770EEE141}" type="pres">
      <dgm:prSet presAssocID="{83BF3BDA-AB84-431A-9625-944F9AEC5E12}" presName="aNode" presStyleLbl="bgShp" presStyleIdx="2" presStyleCnt="5"/>
      <dgm:spPr/>
      <dgm:t>
        <a:bodyPr/>
        <a:lstStyle/>
        <a:p>
          <a:endParaRPr lang="zh-CN" altLang="en-US"/>
        </a:p>
      </dgm:t>
    </dgm:pt>
    <dgm:pt modelId="{E1B1B6EF-E788-4364-BD23-66C582454BB4}" type="pres">
      <dgm:prSet presAssocID="{83BF3BDA-AB84-431A-9625-944F9AEC5E12}" presName="textNode" presStyleLbl="bgShp" presStyleIdx="2" presStyleCnt="5"/>
      <dgm:spPr/>
      <dgm:t>
        <a:bodyPr/>
        <a:lstStyle/>
        <a:p>
          <a:endParaRPr lang="zh-CN" altLang="en-US"/>
        </a:p>
      </dgm:t>
    </dgm:pt>
    <dgm:pt modelId="{5381A71C-B931-4F14-BABE-1B7413343879}" type="pres">
      <dgm:prSet presAssocID="{83BF3BDA-AB84-431A-9625-944F9AEC5E12}" presName="compChildNode" presStyleCnt="0"/>
      <dgm:spPr/>
      <dgm:t>
        <a:bodyPr/>
        <a:lstStyle/>
        <a:p>
          <a:endParaRPr lang="zh-CN" altLang="en-US"/>
        </a:p>
      </dgm:t>
    </dgm:pt>
    <dgm:pt modelId="{A8E549FB-390C-419A-B56E-BEBD9FBC830B}" type="pres">
      <dgm:prSet presAssocID="{83BF3BDA-AB84-431A-9625-944F9AEC5E12}" presName="theInnerList" presStyleCnt="0"/>
      <dgm:spPr/>
      <dgm:t>
        <a:bodyPr/>
        <a:lstStyle/>
        <a:p>
          <a:endParaRPr lang="zh-CN" altLang="en-US"/>
        </a:p>
      </dgm:t>
    </dgm:pt>
    <dgm:pt modelId="{716CD1A9-4E8F-4F2B-8248-E4A8FCAE3BA9}" type="pres">
      <dgm:prSet presAssocID="{D3A36AB8-1568-496B-8E6F-8B6C809A6F18}" presName="childNode" presStyleLbl="node1" presStyleIdx="6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E23543-57AE-46DA-B752-62E0B3F72C37}" type="pres">
      <dgm:prSet presAssocID="{D3A36AB8-1568-496B-8E6F-8B6C809A6F18}" presName="aSpace2" presStyleCnt="0"/>
      <dgm:spPr/>
      <dgm:t>
        <a:bodyPr/>
        <a:lstStyle/>
        <a:p>
          <a:endParaRPr lang="zh-CN" altLang="en-US"/>
        </a:p>
      </dgm:t>
    </dgm:pt>
    <dgm:pt modelId="{D5F3CA62-2974-4B57-B9B5-5D60A31702E2}" type="pres">
      <dgm:prSet presAssocID="{998209F9-2996-475A-9BFA-A799BC23FC78}" presName="childNode" presStyleLbl="node1" presStyleIdx="7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A16A37A-F769-401E-B746-50EA6A17D3BB}" type="pres">
      <dgm:prSet presAssocID="{998209F9-2996-475A-9BFA-A799BC23FC78}" presName="aSpace2" presStyleCnt="0"/>
      <dgm:spPr/>
      <dgm:t>
        <a:bodyPr/>
        <a:lstStyle/>
        <a:p>
          <a:endParaRPr lang="zh-CN" altLang="en-US"/>
        </a:p>
      </dgm:t>
    </dgm:pt>
    <dgm:pt modelId="{B7DA6F80-CDE5-4BAF-A396-D26DC90EC324}" type="pres">
      <dgm:prSet presAssocID="{634CBA17-7413-4E06-9308-4E96C57FF15F}" presName="childNode" presStyleLbl="node1" presStyleIdx="8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096A4-C435-46D1-8E8B-4F070635BC19}" type="pres">
      <dgm:prSet presAssocID="{83BF3BDA-AB84-431A-9625-944F9AEC5E12}" presName="aSpace" presStyleCnt="0"/>
      <dgm:spPr/>
      <dgm:t>
        <a:bodyPr/>
        <a:lstStyle/>
        <a:p>
          <a:endParaRPr lang="zh-CN" altLang="en-US"/>
        </a:p>
      </dgm:t>
    </dgm:pt>
    <dgm:pt modelId="{24AD185D-579B-4C36-9955-4263FC4B26C6}" type="pres">
      <dgm:prSet presAssocID="{0299122A-D3FB-4E9F-97A1-A500093C93DA}" presName="compNode" presStyleCnt="0"/>
      <dgm:spPr/>
      <dgm:t>
        <a:bodyPr/>
        <a:lstStyle/>
        <a:p>
          <a:endParaRPr lang="zh-CN" altLang="en-US"/>
        </a:p>
      </dgm:t>
    </dgm:pt>
    <dgm:pt modelId="{9CC02BF3-F402-48A9-8617-1A78CBE40C63}" type="pres">
      <dgm:prSet presAssocID="{0299122A-D3FB-4E9F-97A1-A500093C93DA}" presName="aNode" presStyleLbl="bgShp" presStyleIdx="3" presStyleCnt="5"/>
      <dgm:spPr/>
      <dgm:t>
        <a:bodyPr/>
        <a:lstStyle/>
        <a:p>
          <a:endParaRPr lang="zh-CN" altLang="en-US"/>
        </a:p>
      </dgm:t>
    </dgm:pt>
    <dgm:pt modelId="{DFF95EF0-EB23-4F85-A569-3F823FDF90E7}" type="pres">
      <dgm:prSet presAssocID="{0299122A-D3FB-4E9F-97A1-A500093C93DA}" presName="textNode" presStyleLbl="bgShp" presStyleIdx="3" presStyleCnt="5"/>
      <dgm:spPr/>
      <dgm:t>
        <a:bodyPr/>
        <a:lstStyle/>
        <a:p>
          <a:endParaRPr lang="zh-CN" altLang="en-US"/>
        </a:p>
      </dgm:t>
    </dgm:pt>
    <dgm:pt modelId="{E3C32958-DA6E-4A25-BA45-F99487B32E1B}" type="pres">
      <dgm:prSet presAssocID="{0299122A-D3FB-4E9F-97A1-A500093C93DA}" presName="compChildNode" presStyleCnt="0"/>
      <dgm:spPr/>
      <dgm:t>
        <a:bodyPr/>
        <a:lstStyle/>
        <a:p>
          <a:endParaRPr lang="zh-CN" altLang="en-US"/>
        </a:p>
      </dgm:t>
    </dgm:pt>
    <dgm:pt modelId="{75ED61C2-A527-4224-B13C-AE82CF30382D}" type="pres">
      <dgm:prSet presAssocID="{0299122A-D3FB-4E9F-97A1-A500093C93DA}" presName="theInnerList" presStyleCnt="0"/>
      <dgm:spPr/>
      <dgm:t>
        <a:bodyPr/>
        <a:lstStyle/>
        <a:p>
          <a:endParaRPr lang="zh-CN" altLang="en-US"/>
        </a:p>
      </dgm:t>
    </dgm:pt>
    <dgm:pt modelId="{010F97D2-275B-4C5A-921B-9BFF1ED56358}" type="pres">
      <dgm:prSet presAssocID="{34D4246C-CB0C-40AB-AF46-77C4C5DEBD0F}" presName="childNode" presStyleLbl="node1" presStyleIdx="9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BEBFDF-9C20-4BC2-AF84-CB79FD59C65A}" type="pres">
      <dgm:prSet presAssocID="{0299122A-D3FB-4E9F-97A1-A500093C93DA}" presName="aSpace" presStyleCnt="0"/>
      <dgm:spPr/>
      <dgm:t>
        <a:bodyPr/>
        <a:lstStyle/>
        <a:p>
          <a:endParaRPr lang="zh-CN" altLang="en-US"/>
        </a:p>
      </dgm:t>
    </dgm:pt>
    <dgm:pt modelId="{754FE06C-F7D7-491E-888D-F673DFA0C998}" type="pres">
      <dgm:prSet presAssocID="{57831DA0-003C-43FC-AD83-CE600B350FEF}" presName="compNode" presStyleCnt="0"/>
      <dgm:spPr/>
      <dgm:t>
        <a:bodyPr/>
        <a:lstStyle/>
        <a:p>
          <a:endParaRPr lang="zh-CN" altLang="en-US"/>
        </a:p>
      </dgm:t>
    </dgm:pt>
    <dgm:pt modelId="{6A6D9B1A-1E55-44E4-B60B-2E6829E212DD}" type="pres">
      <dgm:prSet presAssocID="{57831DA0-003C-43FC-AD83-CE600B350FEF}" presName="aNode" presStyleLbl="bgShp" presStyleIdx="4" presStyleCnt="5"/>
      <dgm:spPr/>
      <dgm:t>
        <a:bodyPr/>
        <a:lstStyle/>
        <a:p>
          <a:endParaRPr lang="zh-CN" altLang="en-US"/>
        </a:p>
      </dgm:t>
    </dgm:pt>
    <dgm:pt modelId="{FAB82292-EF50-40BB-A931-C39596BB7C74}" type="pres">
      <dgm:prSet presAssocID="{57831DA0-003C-43FC-AD83-CE600B350FEF}" presName="textNode" presStyleLbl="bgShp" presStyleIdx="4" presStyleCnt="5"/>
      <dgm:spPr/>
      <dgm:t>
        <a:bodyPr/>
        <a:lstStyle/>
        <a:p>
          <a:endParaRPr lang="zh-CN" altLang="en-US"/>
        </a:p>
      </dgm:t>
    </dgm:pt>
    <dgm:pt modelId="{C6073CB8-C41A-4666-9E93-338B99C24FDD}" type="pres">
      <dgm:prSet presAssocID="{57831DA0-003C-43FC-AD83-CE600B350FEF}" presName="compChildNode" presStyleCnt="0"/>
      <dgm:spPr/>
      <dgm:t>
        <a:bodyPr/>
        <a:lstStyle/>
        <a:p>
          <a:endParaRPr lang="zh-CN" altLang="en-US"/>
        </a:p>
      </dgm:t>
    </dgm:pt>
    <dgm:pt modelId="{DB906F63-6500-40CA-BEC8-5C37A41CA1B3}" type="pres">
      <dgm:prSet presAssocID="{57831DA0-003C-43FC-AD83-CE600B350FEF}" presName="theInnerList" presStyleCnt="0"/>
      <dgm:spPr/>
      <dgm:t>
        <a:bodyPr/>
        <a:lstStyle/>
        <a:p>
          <a:endParaRPr lang="zh-CN" altLang="en-US"/>
        </a:p>
      </dgm:t>
    </dgm:pt>
    <dgm:pt modelId="{80C89593-CF5F-4862-9D62-4936A0CEFF81}" type="pres">
      <dgm:prSet presAssocID="{C7CA002C-62DC-4F82-93DB-D026AF3CE3B9}" presName="childNode" presStyleLbl="node1" presStyleIdx="10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68834-02D8-4310-BFDC-6908B91DB679}" type="pres">
      <dgm:prSet presAssocID="{C7CA002C-62DC-4F82-93DB-D026AF3CE3B9}" presName="aSpace2" presStyleCnt="0"/>
      <dgm:spPr/>
      <dgm:t>
        <a:bodyPr/>
        <a:lstStyle/>
        <a:p>
          <a:endParaRPr lang="zh-CN" altLang="en-US"/>
        </a:p>
      </dgm:t>
    </dgm:pt>
    <dgm:pt modelId="{48011B8D-B835-49E1-A9C5-08115E1F9145}" type="pres">
      <dgm:prSet presAssocID="{503FBA60-D555-47BF-B44C-A4D390A26070}" presName="childNode" presStyleLbl="node1" presStyleIdx="11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58F92E-735A-46ED-BE29-1F3ACF3BF2B8}" type="pres">
      <dgm:prSet presAssocID="{503FBA60-D555-47BF-B44C-A4D390A26070}" presName="aSpace2" presStyleCnt="0"/>
      <dgm:spPr/>
      <dgm:t>
        <a:bodyPr/>
        <a:lstStyle/>
        <a:p>
          <a:endParaRPr lang="zh-CN" altLang="en-US"/>
        </a:p>
      </dgm:t>
    </dgm:pt>
    <dgm:pt modelId="{F5F8DEC9-125E-4F6E-80A9-49685873468C}" type="pres">
      <dgm:prSet presAssocID="{9D3E556D-4DE4-4133-8C68-9E36C451395E}" presName="childNode" presStyleLbl="node1" presStyleIdx="12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5E24248-68A2-422F-ABB9-DB35B9497B43}" type="presOf" srcId="{83BF3BDA-AB84-431A-9625-944F9AEC5E12}" destId="{C1F668B3-49C6-4B8F-86D5-393770EEE141}" srcOrd="0" destOrd="0" presId="urn:microsoft.com/office/officeart/2005/8/layout/lProcess2"/>
    <dgm:cxn modelId="{E3229119-61C1-43C4-997D-C5BED7D9ACDB}" srcId="{86F9677D-4B75-4AF9-89A1-A4DFB32479B5}" destId="{1E6E5818-749F-4082-8312-85368D750E5A}" srcOrd="2" destOrd="0" parTransId="{166D8063-4902-4A4A-B004-770AF994CE6D}" sibTransId="{FAA94636-AC34-48C6-ADB0-67EDCDE182D5}"/>
    <dgm:cxn modelId="{1B1D2AFE-AF9A-4C38-9289-2CA9977938B0}" srcId="{86F9677D-4B75-4AF9-89A1-A4DFB32479B5}" destId="{4DAB6499-B703-4E53-BBE8-BF15F7B120D0}" srcOrd="0" destOrd="0" parTransId="{DF0F52D0-8622-44A9-8636-CAF0767924C8}" sibTransId="{672535F8-7BC3-4016-AA8F-DCAE81BC4692}"/>
    <dgm:cxn modelId="{18E1AEA5-BDD4-4A7D-8656-8E50FAD20956}" type="presOf" srcId="{278F3A8F-25FF-4533-8BBC-9776C0B127F5}" destId="{903A45BB-C283-4181-AE3A-0BC4A9DAB984}" srcOrd="0" destOrd="0" presId="urn:microsoft.com/office/officeart/2005/8/layout/lProcess2"/>
    <dgm:cxn modelId="{1A68F6F7-C1B5-4BC0-9556-694090AEDBC8}" type="presOf" srcId="{C7CA002C-62DC-4F82-93DB-D026AF3CE3B9}" destId="{80C89593-CF5F-4862-9D62-4936A0CEFF81}" srcOrd="0" destOrd="0" presId="urn:microsoft.com/office/officeart/2005/8/layout/lProcess2"/>
    <dgm:cxn modelId="{E33F1EFE-E317-4CAC-8F7C-646EEACAA5D6}" type="presOf" srcId="{57831DA0-003C-43FC-AD83-CE600B350FEF}" destId="{6A6D9B1A-1E55-44E4-B60B-2E6829E212DD}" srcOrd="0" destOrd="0" presId="urn:microsoft.com/office/officeart/2005/8/layout/lProcess2"/>
    <dgm:cxn modelId="{95B32E58-99ED-4D40-93F5-DFA1F3AED4F5}" type="presOf" srcId="{179D0190-4C63-4FA9-BFA2-4BDCCDC0F124}" destId="{51B4D6E0-8FD8-4661-A042-56C33485DDDA}" srcOrd="0" destOrd="0" presId="urn:microsoft.com/office/officeart/2005/8/layout/lProcess2"/>
    <dgm:cxn modelId="{9C0ECF67-F291-436C-9F89-B7106DB2ECCA}" type="presOf" srcId="{4DAB6499-B703-4E53-BBE8-BF15F7B120D0}" destId="{4EA582CF-4DA5-4FE8-9A93-5F160EA3AFAF}" srcOrd="0" destOrd="0" presId="urn:microsoft.com/office/officeart/2005/8/layout/lProcess2"/>
    <dgm:cxn modelId="{441EBB19-BE64-4BF6-B2D6-90D752FE497B}" type="presOf" srcId="{86F9677D-4B75-4AF9-89A1-A4DFB32479B5}" destId="{DB1868B9-F71A-4C73-B0D6-A8EA00096F5B}" srcOrd="1" destOrd="0" presId="urn:microsoft.com/office/officeart/2005/8/layout/lProcess2"/>
    <dgm:cxn modelId="{9A8ED1C3-7AE0-4F8B-B015-C1F6DB74971A}" srcId="{42FD87FD-80CD-4CDF-8B41-6FA8354BD374}" destId="{C2E4E080-B53A-40C2-A0C2-DA229FB911DC}" srcOrd="1" destOrd="0" parTransId="{FC69C35A-733C-4BC5-89EC-D4CB624BF0D5}" sibTransId="{C365E616-BAAA-4D7F-942A-2EE67D47B452}"/>
    <dgm:cxn modelId="{D246F61F-3DAD-41C3-86EB-7AF6F44F3B8F}" srcId="{0299122A-D3FB-4E9F-97A1-A500093C93DA}" destId="{34D4246C-CB0C-40AB-AF46-77C4C5DEBD0F}" srcOrd="0" destOrd="0" parTransId="{5608D907-92CD-412D-9F43-8C68601CA8E5}" sibTransId="{59D8EC9A-BBFC-4729-A1A8-067247311F6B}"/>
    <dgm:cxn modelId="{0C5E60CF-D836-47F6-B9A8-D9312052B15D}" type="presOf" srcId="{9D3E556D-4DE4-4133-8C68-9E36C451395E}" destId="{F5F8DEC9-125E-4F6E-80A9-49685873468C}" srcOrd="0" destOrd="0" presId="urn:microsoft.com/office/officeart/2005/8/layout/lProcess2"/>
    <dgm:cxn modelId="{109B723F-78E2-412C-8770-AEE8A32093F3}" srcId="{42FD87FD-80CD-4CDF-8B41-6FA8354BD374}" destId="{1422D35D-B47E-4679-BCAE-0D1103742C4A}" srcOrd="0" destOrd="0" parTransId="{8D43E153-2222-4FE2-B442-6CF3D9F15807}" sibTransId="{85DC3DF0-9BDF-4B31-8761-77778A18A8E7}"/>
    <dgm:cxn modelId="{E9DB0143-6BCB-423C-99E9-9B62161877A7}" srcId="{179D0190-4C63-4FA9-BFA2-4BDCCDC0F124}" destId="{57831DA0-003C-43FC-AD83-CE600B350FEF}" srcOrd="4" destOrd="0" parTransId="{82E2487F-1BE8-4A82-8EF8-389A0257225E}" sibTransId="{CBE83D80-ACCD-4796-8A57-5651710A6B82}"/>
    <dgm:cxn modelId="{48A14F97-AC7F-4E07-8118-1FBDE1466C40}" type="presOf" srcId="{57831DA0-003C-43FC-AD83-CE600B350FEF}" destId="{FAB82292-EF50-40BB-A931-C39596BB7C74}" srcOrd="1" destOrd="0" presId="urn:microsoft.com/office/officeart/2005/8/layout/lProcess2"/>
    <dgm:cxn modelId="{40B0AD37-F8B2-4F1A-8FA4-435FDFFA1185}" srcId="{179D0190-4C63-4FA9-BFA2-4BDCCDC0F124}" destId="{86F9677D-4B75-4AF9-89A1-A4DFB32479B5}" srcOrd="1" destOrd="0" parTransId="{5C3BA90D-DE3F-417D-BD2C-7DF96620E3D1}" sibTransId="{1F09A8A6-5CB9-4891-9651-184D1C59B1B6}"/>
    <dgm:cxn modelId="{DE3BF14E-A2EC-462D-9443-675FA0E5BF0F}" type="presOf" srcId="{503FBA60-D555-47BF-B44C-A4D390A26070}" destId="{48011B8D-B835-49E1-A9C5-08115E1F9145}" srcOrd="0" destOrd="0" presId="urn:microsoft.com/office/officeart/2005/8/layout/lProcess2"/>
    <dgm:cxn modelId="{70A48DEB-0529-450D-B120-9B2707617901}" type="presOf" srcId="{42FD87FD-80CD-4CDF-8B41-6FA8354BD374}" destId="{A9682806-0D3F-4876-BF0A-B286A29AD5DC}" srcOrd="1" destOrd="0" presId="urn:microsoft.com/office/officeart/2005/8/layout/lProcess2"/>
    <dgm:cxn modelId="{E4DF7A21-46AE-4033-AE79-2D701A3E6461}" srcId="{179D0190-4C63-4FA9-BFA2-4BDCCDC0F124}" destId="{83BF3BDA-AB84-431A-9625-944F9AEC5E12}" srcOrd="2" destOrd="0" parTransId="{4394DFB7-5756-4E5D-B676-EDD4F6D5C5CB}" sibTransId="{6898EA5B-59ED-4B98-8E38-5AC4D04EB001}"/>
    <dgm:cxn modelId="{207D1227-C70E-4475-9965-AC792356D6A5}" type="presOf" srcId="{42FD87FD-80CD-4CDF-8B41-6FA8354BD374}" destId="{676F6A42-F8EF-4A39-85DA-4462DA544347}" srcOrd="0" destOrd="0" presId="urn:microsoft.com/office/officeart/2005/8/layout/lProcess2"/>
    <dgm:cxn modelId="{83A2ABB4-E379-4303-8A95-617F807EA280}" type="presOf" srcId="{86F9677D-4B75-4AF9-89A1-A4DFB32479B5}" destId="{6DB5233F-3259-44D6-87CA-8D6589A06D2F}" srcOrd="0" destOrd="0" presId="urn:microsoft.com/office/officeart/2005/8/layout/lProcess2"/>
    <dgm:cxn modelId="{43A0A593-5713-45F3-BC5E-1E796D63A0B6}" type="presOf" srcId="{D3A36AB8-1568-496B-8E6F-8B6C809A6F18}" destId="{716CD1A9-4E8F-4F2B-8248-E4A8FCAE3BA9}" srcOrd="0" destOrd="0" presId="urn:microsoft.com/office/officeart/2005/8/layout/lProcess2"/>
    <dgm:cxn modelId="{3945E4D5-5831-4676-B701-B305DE6B8122}" type="presOf" srcId="{7CC099B5-D05B-4FCE-A870-314C2211BF04}" destId="{F03B5278-41F8-4F04-A98D-A6F873D788B8}" srcOrd="0" destOrd="0" presId="urn:microsoft.com/office/officeart/2005/8/layout/lProcess2"/>
    <dgm:cxn modelId="{2C8C9057-F235-4852-AB15-4708A4A41A79}" srcId="{83BF3BDA-AB84-431A-9625-944F9AEC5E12}" destId="{D3A36AB8-1568-496B-8E6F-8B6C809A6F18}" srcOrd="0" destOrd="0" parTransId="{B6F8323B-36F8-4905-A671-DE5D15103457}" sibTransId="{F797CFA2-A2BA-4BA4-B0DB-A5D36966E984}"/>
    <dgm:cxn modelId="{F485D0C8-604B-4C72-861D-E54F2C43A3AC}" type="presOf" srcId="{34D4246C-CB0C-40AB-AF46-77C4C5DEBD0F}" destId="{010F97D2-275B-4C5A-921B-9BFF1ED56358}" srcOrd="0" destOrd="0" presId="urn:microsoft.com/office/officeart/2005/8/layout/lProcess2"/>
    <dgm:cxn modelId="{F50FECC4-0DE4-49FB-95E9-E1C5333045FD}" srcId="{57831DA0-003C-43FC-AD83-CE600B350FEF}" destId="{9D3E556D-4DE4-4133-8C68-9E36C451395E}" srcOrd="2" destOrd="0" parTransId="{46700CC3-BCC3-406C-9914-2D319C336986}" sibTransId="{444AAA27-14FB-481F-8DBA-584544114E70}"/>
    <dgm:cxn modelId="{A18C5565-B55F-4DE8-88C5-36AADE6BB7A2}" srcId="{42FD87FD-80CD-4CDF-8B41-6FA8354BD374}" destId="{278F3A8F-25FF-4533-8BBC-9776C0B127F5}" srcOrd="2" destOrd="0" parTransId="{E54D619F-5445-4ACF-98CC-94F1F05D5D91}" sibTransId="{13A2014E-86B1-44DC-B701-650A380C7E06}"/>
    <dgm:cxn modelId="{D25C9006-6E78-4890-AF2A-2C7A1C78D823}" type="presOf" srcId="{83BF3BDA-AB84-431A-9625-944F9AEC5E12}" destId="{E1B1B6EF-E788-4364-BD23-66C582454BB4}" srcOrd="1" destOrd="0" presId="urn:microsoft.com/office/officeart/2005/8/layout/lProcess2"/>
    <dgm:cxn modelId="{8B946061-CDCA-4666-8D89-8B0BD16E8067}" type="presOf" srcId="{0299122A-D3FB-4E9F-97A1-A500093C93DA}" destId="{9CC02BF3-F402-48A9-8617-1A78CBE40C63}" srcOrd="0" destOrd="0" presId="urn:microsoft.com/office/officeart/2005/8/layout/lProcess2"/>
    <dgm:cxn modelId="{9AD32EBF-2F33-4E01-98F9-7734A771BBEC}" srcId="{179D0190-4C63-4FA9-BFA2-4BDCCDC0F124}" destId="{42FD87FD-80CD-4CDF-8B41-6FA8354BD374}" srcOrd="0" destOrd="0" parTransId="{28E2BF01-9864-4235-8106-33C01BE9DA26}" sibTransId="{05B4742F-699E-45B1-B910-F3025910F070}"/>
    <dgm:cxn modelId="{BCC00BBF-5BC3-45B1-890B-3F5A8C473630}" srcId="{83BF3BDA-AB84-431A-9625-944F9AEC5E12}" destId="{634CBA17-7413-4E06-9308-4E96C57FF15F}" srcOrd="2" destOrd="0" parTransId="{0A5C359A-4AF1-4407-8466-AE22330A9184}" sibTransId="{AD68160F-FE45-40BB-AF63-318DF96381F7}"/>
    <dgm:cxn modelId="{341D2BFD-BDA7-49EE-940A-CAF56A961CEE}" srcId="{86F9677D-4B75-4AF9-89A1-A4DFB32479B5}" destId="{7CC099B5-D05B-4FCE-A870-314C2211BF04}" srcOrd="1" destOrd="0" parTransId="{6DC57832-80A8-4F1B-A34A-6D72C853E029}" sibTransId="{A6756C35-952D-4B9C-9331-346BD9143B13}"/>
    <dgm:cxn modelId="{89A32B8B-D97C-4A1D-9347-9C9EC451A37C}" type="presOf" srcId="{1422D35D-B47E-4679-BCAE-0D1103742C4A}" destId="{8F5E2D8D-0670-4A10-8C9C-14DC11431AA8}" srcOrd="0" destOrd="0" presId="urn:microsoft.com/office/officeart/2005/8/layout/lProcess2"/>
    <dgm:cxn modelId="{FCE88D02-9106-4450-96E2-8E4CF20B0284}" type="presOf" srcId="{634CBA17-7413-4E06-9308-4E96C57FF15F}" destId="{B7DA6F80-CDE5-4BAF-A396-D26DC90EC324}" srcOrd="0" destOrd="0" presId="urn:microsoft.com/office/officeart/2005/8/layout/lProcess2"/>
    <dgm:cxn modelId="{D248CDD0-E3F2-41C3-8A39-896AD86EA6AD}" type="presOf" srcId="{0299122A-D3FB-4E9F-97A1-A500093C93DA}" destId="{DFF95EF0-EB23-4F85-A569-3F823FDF90E7}" srcOrd="1" destOrd="0" presId="urn:microsoft.com/office/officeart/2005/8/layout/lProcess2"/>
    <dgm:cxn modelId="{BB4D1F8E-9F22-4491-85FB-C5D334905D79}" srcId="{83BF3BDA-AB84-431A-9625-944F9AEC5E12}" destId="{998209F9-2996-475A-9BFA-A799BC23FC78}" srcOrd="1" destOrd="0" parTransId="{F0C99104-4D21-4CDE-BC01-1A67959919F9}" sibTransId="{799D8D03-E8E8-42CD-BEEC-993117BF5E9C}"/>
    <dgm:cxn modelId="{DE041022-6799-4406-98E7-767C5940639D}" type="presOf" srcId="{1E6E5818-749F-4082-8312-85368D750E5A}" destId="{C91F5798-28DB-4CC4-A508-32E1363F6BFC}" srcOrd="0" destOrd="0" presId="urn:microsoft.com/office/officeart/2005/8/layout/lProcess2"/>
    <dgm:cxn modelId="{7EEBE566-B5CF-4EF2-BFE0-C9CAEBC85036}" srcId="{179D0190-4C63-4FA9-BFA2-4BDCCDC0F124}" destId="{0299122A-D3FB-4E9F-97A1-A500093C93DA}" srcOrd="3" destOrd="0" parTransId="{3D7F524B-1888-4626-9318-8301D040F33D}" sibTransId="{A2FC45C4-8C69-47E9-ACC3-CD32EF863228}"/>
    <dgm:cxn modelId="{6805BBF4-E393-4545-82AD-FD67927FDFC2}" type="presOf" srcId="{998209F9-2996-475A-9BFA-A799BC23FC78}" destId="{D5F3CA62-2974-4B57-B9B5-5D60A31702E2}" srcOrd="0" destOrd="0" presId="urn:microsoft.com/office/officeart/2005/8/layout/lProcess2"/>
    <dgm:cxn modelId="{ECD9EA40-8459-4740-B233-131BD9DDBCA0}" type="presOf" srcId="{C2E4E080-B53A-40C2-A0C2-DA229FB911DC}" destId="{73AC4A4D-EA34-4F88-9C02-9E4763226B5D}" srcOrd="0" destOrd="0" presId="urn:microsoft.com/office/officeart/2005/8/layout/lProcess2"/>
    <dgm:cxn modelId="{7794ED72-A837-4D72-989A-9213B08AE8A2}" srcId="{57831DA0-003C-43FC-AD83-CE600B350FEF}" destId="{503FBA60-D555-47BF-B44C-A4D390A26070}" srcOrd="1" destOrd="0" parTransId="{E2C87CFC-7E36-466B-A76C-4F0079A67D03}" sibTransId="{5756A869-6820-40DD-B7D4-768998451F5A}"/>
    <dgm:cxn modelId="{7EBAD1BB-EAB3-4477-8233-39EC5100D9CD}" srcId="{57831DA0-003C-43FC-AD83-CE600B350FEF}" destId="{C7CA002C-62DC-4F82-93DB-D026AF3CE3B9}" srcOrd="0" destOrd="0" parTransId="{6B4E195E-C112-4FC6-A2A6-BEF307B92970}" sibTransId="{B4B58D8A-5A07-4A93-88F7-516BE021488E}"/>
    <dgm:cxn modelId="{49529AFE-281B-4D4A-95F0-54D18FD25958}" type="presParOf" srcId="{51B4D6E0-8FD8-4661-A042-56C33485DDDA}" destId="{90FE23A8-4CC6-4325-9269-AD6F26968CE7}" srcOrd="0" destOrd="0" presId="urn:microsoft.com/office/officeart/2005/8/layout/lProcess2"/>
    <dgm:cxn modelId="{11711BD4-111D-44B3-9044-E6C21B216C7C}" type="presParOf" srcId="{90FE23A8-4CC6-4325-9269-AD6F26968CE7}" destId="{676F6A42-F8EF-4A39-85DA-4462DA544347}" srcOrd="0" destOrd="0" presId="urn:microsoft.com/office/officeart/2005/8/layout/lProcess2"/>
    <dgm:cxn modelId="{9BDF1812-6422-44CB-8F53-D92C89EE2F72}" type="presParOf" srcId="{90FE23A8-4CC6-4325-9269-AD6F26968CE7}" destId="{A9682806-0D3F-4876-BF0A-B286A29AD5DC}" srcOrd="1" destOrd="0" presId="urn:microsoft.com/office/officeart/2005/8/layout/lProcess2"/>
    <dgm:cxn modelId="{032C7340-D84B-4111-92A6-513BBB13D900}" type="presParOf" srcId="{90FE23A8-4CC6-4325-9269-AD6F26968CE7}" destId="{FA83CBF5-08AE-4253-ACA6-82BBCDBEB3F6}" srcOrd="2" destOrd="0" presId="urn:microsoft.com/office/officeart/2005/8/layout/lProcess2"/>
    <dgm:cxn modelId="{AAC3B630-04D0-4A4A-B687-47193036B60A}" type="presParOf" srcId="{FA83CBF5-08AE-4253-ACA6-82BBCDBEB3F6}" destId="{DAACCA1A-C7D8-4835-AF84-1D8A193119B1}" srcOrd="0" destOrd="0" presId="urn:microsoft.com/office/officeart/2005/8/layout/lProcess2"/>
    <dgm:cxn modelId="{7A4C60CC-1537-4C0E-947B-24041D0351E8}" type="presParOf" srcId="{DAACCA1A-C7D8-4835-AF84-1D8A193119B1}" destId="{8F5E2D8D-0670-4A10-8C9C-14DC11431AA8}" srcOrd="0" destOrd="0" presId="urn:microsoft.com/office/officeart/2005/8/layout/lProcess2"/>
    <dgm:cxn modelId="{30C1D234-5030-4EDA-8AA3-60998F523E72}" type="presParOf" srcId="{DAACCA1A-C7D8-4835-AF84-1D8A193119B1}" destId="{713F9CE8-6C68-4B90-8E56-7BCD2173FB33}" srcOrd="1" destOrd="0" presId="urn:microsoft.com/office/officeart/2005/8/layout/lProcess2"/>
    <dgm:cxn modelId="{9D1CC4CF-B913-4706-A3D8-1B6BC3E50BC5}" type="presParOf" srcId="{DAACCA1A-C7D8-4835-AF84-1D8A193119B1}" destId="{73AC4A4D-EA34-4F88-9C02-9E4763226B5D}" srcOrd="2" destOrd="0" presId="urn:microsoft.com/office/officeart/2005/8/layout/lProcess2"/>
    <dgm:cxn modelId="{6B70A23B-185B-4712-86AE-F5F8A975835A}" type="presParOf" srcId="{DAACCA1A-C7D8-4835-AF84-1D8A193119B1}" destId="{50F9F7F9-4FED-4209-B17B-DC0CEB00A383}" srcOrd="3" destOrd="0" presId="urn:microsoft.com/office/officeart/2005/8/layout/lProcess2"/>
    <dgm:cxn modelId="{98D46ED4-7D79-4378-A655-4FE4FD0E0DD5}" type="presParOf" srcId="{DAACCA1A-C7D8-4835-AF84-1D8A193119B1}" destId="{903A45BB-C283-4181-AE3A-0BC4A9DAB984}" srcOrd="4" destOrd="0" presId="urn:microsoft.com/office/officeart/2005/8/layout/lProcess2"/>
    <dgm:cxn modelId="{FAFBE1DB-EB08-4104-9E83-AB439E5C2E75}" type="presParOf" srcId="{51B4D6E0-8FD8-4661-A042-56C33485DDDA}" destId="{AE87A726-16BD-47A0-B3AC-8FB4CD3F0C99}" srcOrd="1" destOrd="0" presId="urn:microsoft.com/office/officeart/2005/8/layout/lProcess2"/>
    <dgm:cxn modelId="{8C838131-ECBA-4DA1-99D5-B49F7565EA14}" type="presParOf" srcId="{51B4D6E0-8FD8-4661-A042-56C33485DDDA}" destId="{E26020DF-5735-4013-BFCE-72DC476EC236}" srcOrd="2" destOrd="0" presId="urn:microsoft.com/office/officeart/2005/8/layout/lProcess2"/>
    <dgm:cxn modelId="{CD517834-9617-46D9-93E7-CF58417BD8B9}" type="presParOf" srcId="{E26020DF-5735-4013-BFCE-72DC476EC236}" destId="{6DB5233F-3259-44D6-87CA-8D6589A06D2F}" srcOrd="0" destOrd="0" presId="urn:microsoft.com/office/officeart/2005/8/layout/lProcess2"/>
    <dgm:cxn modelId="{552165C1-356B-4B9F-994C-D42A8D46D353}" type="presParOf" srcId="{E26020DF-5735-4013-BFCE-72DC476EC236}" destId="{DB1868B9-F71A-4C73-B0D6-A8EA00096F5B}" srcOrd="1" destOrd="0" presId="urn:microsoft.com/office/officeart/2005/8/layout/lProcess2"/>
    <dgm:cxn modelId="{BCDC58D8-9895-461B-ADDA-DEF2A7245368}" type="presParOf" srcId="{E26020DF-5735-4013-BFCE-72DC476EC236}" destId="{AF9E0F2E-56D8-4547-8696-8FE2B54EDBED}" srcOrd="2" destOrd="0" presId="urn:microsoft.com/office/officeart/2005/8/layout/lProcess2"/>
    <dgm:cxn modelId="{5CAB7900-7977-435B-AFF5-8096FD2D3E2C}" type="presParOf" srcId="{AF9E0F2E-56D8-4547-8696-8FE2B54EDBED}" destId="{F395BA1E-7850-4071-855E-02E9C560BC19}" srcOrd="0" destOrd="0" presId="urn:microsoft.com/office/officeart/2005/8/layout/lProcess2"/>
    <dgm:cxn modelId="{D1DC1D83-3CDF-485F-A5D5-7F9AA90E4860}" type="presParOf" srcId="{F395BA1E-7850-4071-855E-02E9C560BC19}" destId="{4EA582CF-4DA5-4FE8-9A93-5F160EA3AFAF}" srcOrd="0" destOrd="0" presId="urn:microsoft.com/office/officeart/2005/8/layout/lProcess2"/>
    <dgm:cxn modelId="{1EE23E18-FE5C-4EC2-A506-984F66007330}" type="presParOf" srcId="{F395BA1E-7850-4071-855E-02E9C560BC19}" destId="{0B13070C-E1F2-4A4C-BC5A-163913B41193}" srcOrd="1" destOrd="0" presId="urn:microsoft.com/office/officeart/2005/8/layout/lProcess2"/>
    <dgm:cxn modelId="{6E1BC6E2-89E5-4FC9-A444-0FCF3FF1971D}" type="presParOf" srcId="{F395BA1E-7850-4071-855E-02E9C560BC19}" destId="{F03B5278-41F8-4F04-A98D-A6F873D788B8}" srcOrd="2" destOrd="0" presId="urn:microsoft.com/office/officeart/2005/8/layout/lProcess2"/>
    <dgm:cxn modelId="{BD95ACA1-D958-4BC9-84D0-93760A053454}" type="presParOf" srcId="{F395BA1E-7850-4071-855E-02E9C560BC19}" destId="{FF6CE1B7-CF0D-4574-86AB-48F3F738434E}" srcOrd="3" destOrd="0" presId="urn:microsoft.com/office/officeart/2005/8/layout/lProcess2"/>
    <dgm:cxn modelId="{0F34669F-C6FB-4518-9AB8-137A68CF5CCB}" type="presParOf" srcId="{F395BA1E-7850-4071-855E-02E9C560BC19}" destId="{C91F5798-28DB-4CC4-A508-32E1363F6BFC}" srcOrd="4" destOrd="0" presId="urn:microsoft.com/office/officeart/2005/8/layout/lProcess2"/>
    <dgm:cxn modelId="{059ABC70-6F99-44A1-B1B6-84FC49043ADC}" type="presParOf" srcId="{51B4D6E0-8FD8-4661-A042-56C33485DDDA}" destId="{C834678E-9AA9-4506-A540-EA3C74F6412F}" srcOrd="3" destOrd="0" presId="urn:microsoft.com/office/officeart/2005/8/layout/lProcess2"/>
    <dgm:cxn modelId="{4B623864-4C8F-43AD-946C-E75CA3B2ED7D}" type="presParOf" srcId="{51B4D6E0-8FD8-4661-A042-56C33485DDDA}" destId="{5231C866-5728-4ABB-A497-887C178FB811}" srcOrd="4" destOrd="0" presId="urn:microsoft.com/office/officeart/2005/8/layout/lProcess2"/>
    <dgm:cxn modelId="{1E6D8FF0-AF49-4203-9DA0-535C9DC32AF4}" type="presParOf" srcId="{5231C866-5728-4ABB-A497-887C178FB811}" destId="{C1F668B3-49C6-4B8F-86D5-393770EEE141}" srcOrd="0" destOrd="0" presId="urn:microsoft.com/office/officeart/2005/8/layout/lProcess2"/>
    <dgm:cxn modelId="{F3BB738E-01C1-4836-8596-71260628C3A9}" type="presParOf" srcId="{5231C866-5728-4ABB-A497-887C178FB811}" destId="{E1B1B6EF-E788-4364-BD23-66C582454BB4}" srcOrd="1" destOrd="0" presId="urn:microsoft.com/office/officeart/2005/8/layout/lProcess2"/>
    <dgm:cxn modelId="{884F9D42-A6A1-41B9-8E06-20EEB3ECA5D6}" type="presParOf" srcId="{5231C866-5728-4ABB-A497-887C178FB811}" destId="{5381A71C-B931-4F14-BABE-1B7413343879}" srcOrd="2" destOrd="0" presId="urn:microsoft.com/office/officeart/2005/8/layout/lProcess2"/>
    <dgm:cxn modelId="{07DE70B4-E9EB-46D8-B44B-82B4B01B6AFD}" type="presParOf" srcId="{5381A71C-B931-4F14-BABE-1B7413343879}" destId="{A8E549FB-390C-419A-B56E-BEBD9FBC830B}" srcOrd="0" destOrd="0" presId="urn:microsoft.com/office/officeart/2005/8/layout/lProcess2"/>
    <dgm:cxn modelId="{2A20682D-8EE2-40CA-9A77-D3ABB822171C}" type="presParOf" srcId="{A8E549FB-390C-419A-B56E-BEBD9FBC830B}" destId="{716CD1A9-4E8F-4F2B-8248-E4A8FCAE3BA9}" srcOrd="0" destOrd="0" presId="urn:microsoft.com/office/officeart/2005/8/layout/lProcess2"/>
    <dgm:cxn modelId="{F302371E-6839-41AE-BC7E-94AD34032CF9}" type="presParOf" srcId="{A8E549FB-390C-419A-B56E-BEBD9FBC830B}" destId="{C3E23543-57AE-46DA-B752-62E0B3F72C37}" srcOrd="1" destOrd="0" presId="urn:microsoft.com/office/officeart/2005/8/layout/lProcess2"/>
    <dgm:cxn modelId="{6343BEC9-78E3-4638-A0F9-1179017B19F4}" type="presParOf" srcId="{A8E549FB-390C-419A-B56E-BEBD9FBC830B}" destId="{D5F3CA62-2974-4B57-B9B5-5D60A31702E2}" srcOrd="2" destOrd="0" presId="urn:microsoft.com/office/officeart/2005/8/layout/lProcess2"/>
    <dgm:cxn modelId="{F66913CF-A884-4BA0-A209-359C7C4FBD5D}" type="presParOf" srcId="{A8E549FB-390C-419A-B56E-BEBD9FBC830B}" destId="{BA16A37A-F769-401E-B746-50EA6A17D3BB}" srcOrd="3" destOrd="0" presId="urn:microsoft.com/office/officeart/2005/8/layout/lProcess2"/>
    <dgm:cxn modelId="{05B675AC-3938-4FC0-A042-E0A7B951E883}" type="presParOf" srcId="{A8E549FB-390C-419A-B56E-BEBD9FBC830B}" destId="{B7DA6F80-CDE5-4BAF-A396-D26DC90EC324}" srcOrd="4" destOrd="0" presId="urn:microsoft.com/office/officeart/2005/8/layout/lProcess2"/>
    <dgm:cxn modelId="{39A53CC4-B2C7-4097-89A8-9C037EBD119E}" type="presParOf" srcId="{51B4D6E0-8FD8-4661-A042-56C33485DDDA}" destId="{2DA096A4-C435-46D1-8E8B-4F070635BC19}" srcOrd="5" destOrd="0" presId="urn:microsoft.com/office/officeart/2005/8/layout/lProcess2"/>
    <dgm:cxn modelId="{A0FDD7A7-8993-4409-8BDC-A176AF46C4C0}" type="presParOf" srcId="{51B4D6E0-8FD8-4661-A042-56C33485DDDA}" destId="{24AD185D-579B-4C36-9955-4263FC4B26C6}" srcOrd="6" destOrd="0" presId="urn:microsoft.com/office/officeart/2005/8/layout/lProcess2"/>
    <dgm:cxn modelId="{3ADDE3DF-D359-4DD1-8437-C645468030DC}" type="presParOf" srcId="{24AD185D-579B-4C36-9955-4263FC4B26C6}" destId="{9CC02BF3-F402-48A9-8617-1A78CBE40C63}" srcOrd="0" destOrd="0" presId="urn:microsoft.com/office/officeart/2005/8/layout/lProcess2"/>
    <dgm:cxn modelId="{FD263EEF-2006-46D4-A38F-0D1ADD17076A}" type="presParOf" srcId="{24AD185D-579B-4C36-9955-4263FC4B26C6}" destId="{DFF95EF0-EB23-4F85-A569-3F823FDF90E7}" srcOrd="1" destOrd="0" presId="urn:microsoft.com/office/officeart/2005/8/layout/lProcess2"/>
    <dgm:cxn modelId="{52E42DCC-9D92-4FAC-809D-D548A92362FF}" type="presParOf" srcId="{24AD185D-579B-4C36-9955-4263FC4B26C6}" destId="{E3C32958-DA6E-4A25-BA45-F99487B32E1B}" srcOrd="2" destOrd="0" presId="urn:microsoft.com/office/officeart/2005/8/layout/lProcess2"/>
    <dgm:cxn modelId="{1203E368-94CB-4D6C-B1FA-649E205BE292}" type="presParOf" srcId="{E3C32958-DA6E-4A25-BA45-F99487B32E1B}" destId="{75ED61C2-A527-4224-B13C-AE82CF30382D}" srcOrd="0" destOrd="0" presId="urn:microsoft.com/office/officeart/2005/8/layout/lProcess2"/>
    <dgm:cxn modelId="{39156DEE-8690-4B90-850F-13F38907B254}" type="presParOf" srcId="{75ED61C2-A527-4224-B13C-AE82CF30382D}" destId="{010F97D2-275B-4C5A-921B-9BFF1ED56358}" srcOrd="0" destOrd="0" presId="urn:microsoft.com/office/officeart/2005/8/layout/lProcess2"/>
    <dgm:cxn modelId="{4DFA92B2-0E01-4F46-AB75-B94FAD4C565F}" type="presParOf" srcId="{51B4D6E0-8FD8-4661-A042-56C33485DDDA}" destId="{86BEBFDF-9C20-4BC2-AF84-CB79FD59C65A}" srcOrd="7" destOrd="0" presId="urn:microsoft.com/office/officeart/2005/8/layout/lProcess2"/>
    <dgm:cxn modelId="{861D8FA1-E1F2-4B08-94A1-5BA0A218B1AE}" type="presParOf" srcId="{51B4D6E0-8FD8-4661-A042-56C33485DDDA}" destId="{754FE06C-F7D7-491E-888D-F673DFA0C998}" srcOrd="8" destOrd="0" presId="urn:microsoft.com/office/officeart/2005/8/layout/lProcess2"/>
    <dgm:cxn modelId="{BB26B84D-B692-449D-8D6B-31E201CD27B4}" type="presParOf" srcId="{754FE06C-F7D7-491E-888D-F673DFA0C998}" destId="{6A6D9B1A-1E55-44E4-B60B-2E6829E212DD}" srcOrd="0" destOrd="0" presId="urn:microsoft.com/office/officeart/2005/8/layout/lProcess2"/>
    <dgm:cxn modelId="{D2564D35-AE80-4514-9E5E-8556100E4DDF}" type="presParOf" srcId="{754FE06C-F7D7-491E-888D-F673DFA0C998}" destId="{FAB82292-EF50-40BB-A931-C39596BB7C74}" srcOrd="1" destOrd="0" presId="urn:microsoft.com/office/officeart/2005/8/layout/lProcess2"/>
    <dgm:cxn modelId="{341C4C4C-9EF5-400B-AD1C-B6F652526334}" type="presParOf" srcId="{754FE06C-F7D7-491E-888D-F673DFA0C998}" destId="{C6073CB8-C41A-4666-9E93-338B99C24FDD}" srcOrd="2" destOrd="0" presId="urn:microsoft.com/office/officeart/2005/8/layout/lProcess2"/>
    <dgm:cxn modelId="{CEA1A8A1-D304-453A-B155-99BEECBDB69D}" type="presParOf" srcId="{C6073CB8-C41A-4666-9E93-338B99C24FDD}" destId="{DB906F63-6500-40CA-BEC8-5C37A41CA1B3}" srcOrd="0" destOrd="0" presId="urn:microsoft.com/office/officeart/2005/8/layout/lProcess2"/>
    <dgm:cxn modelId="{48F8A261-1E1C-491A-974C-7571756300EC}" type="presParOf" srcId="{DB906F63-6500-40CA-BEC8-5C37A41CA1B3}" destId="{80C89593-CF5F-4862-9D62-4936A0CEFF81}" srcOrd="0" destOrd="0" presId="urn:microsoft.com/office/officeart/2005/8/layout/lProcess2"/>
    <dgm:cxn modelId="{186894D7-C6CF-4D72-B906-ACF0BD1A4C48}" type="presParOf" srcId="{DB906F63-6500-40CA-BEC8-5C37A41CA1B3}" destId="{3F768834-02D8-4310-BFDC-6908B91DB679}" srcOrd="1" destOrd="0" presId="urn:microsoft.com/office/officeart/2005/8/layout/lProcess2"/>
    <dgm:cxn modelId="{A2398982-229E-4E5A-A143-3E68F1D592F5}" type="presParOf" srcId="{DB906F63-6500-40CA-BEC8-5C37A41CA1B3}" destId="{48011B8D-B835-49E1-A9C5-08115E1F9145}" srcOrd="2" destOrd="0" presId="urn:microsoft.com/office/officeart/2005/8/layout/lProcess2"/>
    <dgm:cxn modelId="{1A053B02-A6FA-4089-9DFC-FEEDB6C44563}" type="presParOf" srcId="{DB906F63-6500-40CA-BEC8-5C37A41CA1B3}" destId="{3D58F92E-735A-46ED-BE29-1F3ACF3BF2B8}" srcOrd="3" destOrd="0" presId="urn:microsoft.com/office/officeart/2005/8/layout/lProcess2"/>
    <dgm:cxn modelId="{27544FB0-E3B5-4E30-B2D6-68639BB31F2E}" type="presParOf" srcId="{DB906F63-6500-40CA-BEC8-5C37A41CA1B3}" destId="{F5F8DEC9-125E-4F6E-80A9-49685873468C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F6A42-F8EF-4A39-85DA-4462DA544347}">
      <dsp:nvSpPr>
        <dsp:cNvPr id="0" name=""/>
        <dsp:cNvSpPr/>
      </dsp:nvSpPr>
      <dsp:spPr>
        <a:xfrm>
          <a:off x="6747" y="0"/>
          <a:ext cx="2367818" cy="623323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Arial"/>
              <a:ea typeface="微软雅黑"/>
              <a:cs typeface="ＭＳ Ｐゴシック"/>
            </a:rPr>
            <a:t>地图</a:t>
          </a:r>
          <a:r>
            <a:rPr lang="en-US" altLang="zh-CN" sz="2800" b="1" kern="1200" dirty="0" smtClean="0">
              <a:latin typeface="Arial"/>
              <a:ea typeface="微软雅黑"/>
              <a:cs typeface="ＭＳ Ｐゴシック"/>
            </a:rPr>
            <a:t>/</a:t>
          </a:r>
          <a:r>
            <a:rPr lang="zh-CN" altLang="en-US" sz="2800" b="1" kern="1200" dirty="0" smtClean="0">
              <a:latin typeface="Arial"/>
              <a:ea typeface="微软雅黑"/>
              <a:cs typeface="ＭＳ Ｐゴシック"/>
            </a:rPr>
            <a:t>工程文件</a:t>
          </a: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交互操作</a:t>
          </a:r>
        </a:p>
      </dsp:txBody>
      <dsp:txXfrm>
        <a:off x="6747" y="0"/>
        <a:ext cx="2367818" cy="1869969"/>
      </dsp:txXfrm>
    </dsp:sp>
    <dsp:sp modelId="{8F5E2D8D-0670-4A10-8C9C-14DC11431AA8}">
      <dsp:nvSpPr>
        <dsp:cNvPr id="0" name=""/>
        <dsp:cNvSpPr/>
      </dsp:nvSpPr>
      <dsp:spPr>
        <a:xfrm>
          <a:off x="243529" y="1870501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 smtClean="0">
              <a:latin typeface="Arial"/>
              <a:ea typeface="微软雅黑"/>
              <a:cs typeface="ＭＳ Ｐゴシック"/>
            </a:rPr>
            <a:t>地图</a:t>
          </a:r>
          <a:r>
            <a:rPr lang="en-US" altLang="zh-CN" sz="2000" b="1" kern="1200" dirty="0" smtClean="0">
              <a:latin typeface="Arial"/>
              <a:ea typeface="微软雅黑"/>
              <a:cs typeface="ＭＳ Ｐゴシック"/>
            </a:rPr>
            <a:t>/</a:t>
          </a:r>
          <a:r>
            <a:rPr lang="zh-CN" altLang="en-US" sz="2000" b="1" kern="1200" dirty="0" smtClean="0">
              <a:latin typeface="Arial"/>
              <a:ea typeface="微软雅黑"/>
              <a:cs typeface="ＭＳ Ｐゴシック"/>
            </a:rPr>
            <a:t>工程文件管理</a:t>
          </a:r>
          <a:endParaRPr lang="zh-CN" altLang="en-US" sz="2000" b="1" kern="1200" dirty="0">
            <a:latin typeface="Arial"/>
            <a:ea typeface="微软雅黑"/>
            <a:cs typeface="ＭＳ Ｐゴシック"/>
          </a:endParaRPr>
        </a:p>
      </dsp:txBody>
      <dsp:txXfrm>
        <a:off x="279396" y="1906368"/>
        <a:ext cx="1822520" cy="1152846"/>
      </dsp:txXfrm>
    </dsp:sp>
    <dsp:sp modelId="{73AC4A4D-EA34-4F88-9C02-9E4763226B5D}">
      <dsp:nvSpPr>
        <dsp:cNvPr id="0" name=""/>
        <dsp:cNvSpPr/>
      </dsp:nvSpPr>
      <dsp:spPr>
        <a:xfrm>
          <a:off x="243529" y="3283479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 smtClean="0">
              <a:latin typeface="Arial"/>
              <a:ea typeface="微软雅黑"/>
              <a:cs typeface="ＭＳ Ｐゴシック"/>
            </a:rPr>
            <a:t>图层管理</a:t>
          </a:r>
          <a:endParaRPr lang="zh-CN" altLang="en-US" sz="2000" b="1" kern="1200" dirty="0">
            <a:latin typeface="Arial"/>
            <a:ea typeface="微软雅黑"/>
            <a:cs typeface="ＭＳ Ｐゴシック"/>
          </a:endParaRPr>
        </a:p>
      </dsp:txBody>
      <dsp:txXfrm>
        <a:off x="279396" y="3319346"/>
        <a:ext cx="1822520" cy="1152846"/>
      </dsp:txXfrm>
    </dsp:sp>
    <dsp:sp modelId="{903A45BB-C283-4181-AE3A-0BC4A9DAB984}">
      <dsp:nvSpPr>
        <dsp:cNvPr id="0" name=""/>
        <dsp:cNvSpPr/>
      </dsp:nvSpPr>
      <dsp:spPr>
        <a:xfrm>
          <a:off x="243529" y="4696456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布局管理</a:t>
          </a:r>
        </a:p>
      </dsp:txBody>
      <dsp:txXfrm>
        <a:off x="279396" y="4732323"/>
        <a:ext cx="1822520" cy="1152846"/>
      </dsp:txXfrm>
    </dsp:sp>
    <dsp:sp modelId="{6DB5233F-3259-44D6-87CA-8D6589A06D2F}">
      <dsp:nvSpPr>
        <dsp:cNvPr id="0" name=""/>
        <dsp:cNvSpPr/>
      </dsp:nvSpPr>
      <dsp:spPr>
        <a:xfrm>
          <a:off x="2573936" y="0"/>
          <a:ext cx="2367818" cy="623323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数据库管理 （</a:t>
          </a:r>
          <a:r>
            <a:rPr lang="en-US" altLang="zh-CN" sz="2800" b="1" kern="1200" dirty="0">
              <a:latin typeface="Arial"/>
              <a:ea typeface="微软雅黑"/>
              <a:cs typeface="ＭＳ Ｐゴシック"/>
            </a:rPr>
            <a:t>GDB/SDE</a:t>
          </a: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）</a:t>
          </a:r>
        </a:p>
      </dsp:txBody>
      <dsp:txXfrm>
        <a:off x="2573936" y="0"/>
        <a:ext cx="2367818" cy="1869969"/>
      </dsp:txXfrm>
    </dsp:sp>
    <dsp:sp modelId="{4EA582CF-4DA5-4FE8-9A93-5F160EA3AFAF}">
      <dsp:nvSpPr>
        <dsp:cNvPr id="0" name=""/>
        <dsp:cNvSpPr/>
      </dsp:nvSpPr>
      <dsp:spPr>
        <a:xfrm>
          <a:off x="2788934" y="1870501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数据库访问</a:t>
          </a:r>
        </a:p>
      </dsp:txBody>
      <dsp:txXfrm>
        <a:off x="2824801" y="1906368"/>
        <a:ext cx="1822520" cy="1152846"/>
      </dsp:txXfrm>
    </dsp:sp>
    <dsp:sp modelId="{F03B5278-41F8-4F04-A98D-A6F873D788B8}">
      <dsp:nvSpPr>
        <dsp:cNvPr id="0" name=""/>
        <dsp:cNvSpPr/>
      </dsp:nvSpPr>
      <dsp:spPr>
        <a:xfrm>
          <a:off x="2788934" y="3283479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数据查询，列出数据</a:t>
          </a:r>
          <a:endParaRPr lang="en-US" altLang="zh-CN" sz="2000" b="1" kern="1200" dirty="0">
            <a:latin typeface="Arial"/>
            <a:ea typeface="微软雅黑"/>
            <a:cs typeface="ＭＳ Ｐゴシック"/>
          </a:endParaRPr>
        </a:p>
      </dsp:txBody>
      <dsp:txXfrm>
        <a:off x="2824801" y="3319346"/>
        <a:ext cx="1822520" cy="1152846"/>
      </dsp:txXfrm>
    </dsp:sp>
    <dsp:sp modelId="{C91F5798-28DB-4CC4-A508-32E1363F6BFC}">
      <dsp:nvSpPr>
        <dsp:cNvPr id="0" name=""/>
        <dsp:cNvSpPr/>
      </dsp:nvSpPr>
      <dsp:spPr>
        <a:xfrm>
          <a:off x="2788934" y="4696456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数据导入，删除，备份</a:t>
          </a:r>
        </a:p>
      </dsp:txBody>
      <dsp:txXfrm>
        <a:off x="2824801" y="4732323"/>
        <a:ext cx="1822520" cy="1152846"/>
      </dsp:txXfrm>
    </dsp:sp>
    <dsp:sp modelId="{C1F668B3-49C6-4B8F-86D5-393770EEE141}">
      <dsp:nvSpPr>
        <dsp:cNvPr id="0" name=""/>
        <dsp:cNvSpPr/>
      </dsp:nvSpPr>
      <dsp:spPr>
        <a:xfrm>
          <a:off x="5097557" y="0"/>
          <a:ext cx="2367818" cy="623323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数据操作</a:t>
          </a:r>
        </a:p>
      </dsp:txBody>
      <dsp:txXfrm>
        <a:off x="5097557" y="0"/>
        <a:ext cx="2367818" cy="1869969"/>
      </dsp:txXfrm>
    </dsp:sp>
    <dsp:sp modelId="{716CD1A9-4E8F-4F2B-8248-E4A8FCAE3BA9}">
      <dsp:nvSpPr>
        <dsp:cNvPr id="0" name=""/>
        <dsp:cNvSpPr/>
      </dsp:nvSpPr>
      <dsp:spPr>
        <a:xfrm>
          <a:off x="5334339" y="1870501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遍历数据记录</a:t>
          </a:r>
        </a:p>
      </dsp:txBody>
      <dsp:txXfrm>
        <a:off x="5370206" y="1906368"/>
        <a:ext cx="1822520" cy="1152846"/>
      </dsp:txXfrm>
    </dsp:sp>
    <dsp:sp modelId="{D5F3CA62-2974-4B57-B9B5-5D60A31702E2}">
      <dsp:nvSpPr>
        <dsp:cNvPr id="0" name=""/>
        <dsp:cNvSpPr/>
      </dsp:nvSpPr>
      <dsp:spPr>
        <a:xfrm>
          <a:off x="5334339" y="3283479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字段操作</a:t>
          </a:r>
        </a:p>
      </dsp:txBody>
      <dsp:txXfrm>
        <a:off x="5370206" y="3319346"/>
        <a:ext cx="1822520" cy="1152846"/>
      </dsp:txXfrm>
    </dsp:sp>
    <dsp:sp modelId="{B7DA6F80-CDE5-4BAF-A396-D26DC90EC324}">
      <dsp:nvSpPr>
        <dsp:cNvPr id="0" name=""/>
        <dsp:cNvSpPr/>
      </dsp:nvSpPr>
      <dsp:spPr>
        <a:xfrm>
          <a:off x="5334339" y="4696456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描述数据</a:t>
          </a:r>
        </a:p>
      </dsp:txBody>
      <dsp:txXfrm>
        <a:off x="5370206" y="4732323"/>
        <a:ext cx="1822520" cy="1152846"/>
      </dsp:txXfrm>
    </dsp:sp>
    <dsp:sp modelId="{9CC02BF3-F402-48A9-8617-1A78CBE40C63}">
      <dsp:nvSpPr>
        <dsp:cNvPr id="0" name=""/>
        <dsp:cNvSpPr/>
      </dsp:nvSpPr>
      <dsp:spPr>
        <a:xfrm>
          <a:off x="7642962" y="0"/>
          <a:ext cx="2367818" cy="623323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使用地理处理工具</a:t>
          </a:r>
        </a:p>
      </dsp:txBody>
      <dsp:txXfrm>
        <a:off x="7642962" y="0"/>
        <a:ext cx="2367818" cy="1869969"/>
      </dsp:txXfrm>
    </dsp:sp>
    <dsp:sp modelId="{010F97D2-275B-4C5A-921B-9BFF1ED56358}">
      <dsp:nvSpPr>
        <dsp:cNvPr id="0" name=""/>
        <dsp:cNvSpPr/>
      </dsp:nvSpPr>
      <dsp:spPr>
        <a:xfrm>
          <a:off x="7879743" y="1869969"/>
          <a:ext cx="1894254" cy="405160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latin typeface="Arial"/>
              <a:ea typeface="微软雅黑"/>
              <a:cs typeface="ＭＳ Ｐゴシック"/>
            </a:rPr>
            <a:t>Toolbox </a:t>
          </a: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中的工具均能通过</a:t>
          </a:r>
          <a:r>
            <a:rPr lang="en-US" altLang="zh-CN" sz="2000" b="1" kern="1200" dirty="0" err="1">
              <a:latin typeface="Arial"/>
              <a:ea typeface="微软雅黑"/>
              <a:cs typeface="ＭＳ Ｐゴシック"/>
            </a:rPr>
            <a:t>arcpy</a:t>
          </a: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访问</a:t>
          </a:r>
        </a:p>
      </dsp:txBody>
      <dsp:txXfrm>
        <a:off x="7935224" y="1925450"/>
        <a:ext cx="1783292" cy="3940638"/>
      </dsp:txXfrm>
    </dsp:sp>
    <dsp:sp modelId="{6A6D9B1A-1E55-44E4-B60B-2E6829E212DD}">
      <dsp:nvSpPr>
        <dsp:cNvPr id="0" name=""/>
        <dsp:cNvSpPr/>
      </dsp:nvSpPr>
      <dsp:spPr>
        <a:xfrm>
          <a:off x="10188366" y="0"/>
          <a:ext cx="2367818" cy="623323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Arial"/>
              <a:ea typeface="微软雅黑"/>
              <a:cs typeface="ＭＳ Ｐゴシック"/>
            </a:rPr>
            <a:t>其他功能</a:t>
          </a:r>
        </a:p>
      </dsp:txBody>
      <dsp:txXfrm>
        <a:off x="10188366" y="0"/>
        <a:ext cx="2367818" cy="1869969"/>
      </dsp:txXfrm>
    </dsp:sp>
    <dsp:sp modelId="{80C89593-CF5F-4862-9D62-4936A0CEFF81}">
      <dsp:nvSpPr>
        <dsp:cNvPr id="0" name=""/>
        <dsp:cNvSpPr/>
      </dsp:nvSpPr>
      <dsp:spPr>
        <a:xfrm>
          <a:off x="10425148" y="1870501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发布服务</a:t>
          </a:r>
        </a:p>
      </dsp:txBody>
      <dsp:txXfrm>
        <a:off x="10461015" y="1906368"/>
        <a:ext cx="1822520" cy="1152846"/>
      </dsp:txXfrm>
    </dsp:sp>
    <dsp:sp modelId="{48011B8D-B835-49E1-A9C5-08115E1F9145}">
      <dsp:nvSpPr>
        <dsp:cNvPr id="0" name=""/>
        <dsp:cNvSpPr/>
      </dsp:nvSpPr>
      <dsp:spPr>
        <a:xfrm>
          <a:off x="10425148" y="3283479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连接</a:t>
          </a:r>
          <a:r>
            <a:rPr lang="en-US" altLang="zh-CN" sz="2000" b="1" kern="1200" dirty="0">
              <a:latin typeface="Arial"/>
              <a:ea typeface="微软雅黑"/>
              <a:cs typeface="ＭＳ Ｐゴシック"/>
            </a:rPr>
            <a:t>ArcGIS Online/Portal</a:t>
          </a:r>
          <a:endParaRPr lang="zh-CN" altLang="en-US" sz="2000" b="1" kern="1200" dirty="0">
            <a:latin typeface="Arial"/>
            <a:ea typeface="微软雅黑"/>
            <a:cs typeface="ＭＳ Ｐゴシック"/>
          </a:endParaRPr>
        </a:p>
      </dsp:txBody>
      <dsp:txXfrm>
        <a:off x="10461015" y="3319346"/>
        <a:ext cx="1822520" cy="1152846"/>
      </dsp:txXfrm>
    </dsp:sp>
    <dsp:sp modelId="{F5F8DEC9-125E-4F6E-80A9-49685873468C}">
      <dsp:nvSpPr>
        <dsp:cNvPr id="0" name=""/>
        <dsp:cNvSpPr/>
      </dsp:nvSpPr>
      <dsp:spPr>
        <a:xfrm>
          <a:off x="10425148" y="4696456"/>
          <a:ext cx="1894254" cy="12245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Arial"/>
              <a:ea typeface="微软雅黑"/>
              <a:cs typeface="ＭＳ Ｐゴシック"/>
            </a:rPr>
            <a:t>栅格读取</a:t>
          </a:r>
          <a:endParaRPr lang="en-US" altLang="zh-CN" sz="2000" b="1" kern="1200" dirty="0">
            <a:latin typeface="Arial"/>
            <a:ea typeface="微软雅黑"/>
            <a:cs typeface="ＭＳ Ｐゴシック"/>
          </a:endParaRPr>
        </a:p>
      </dsp:txBody>
      <dsp:txXfrm>
        <a:off x="10461015" y="4732323"/>
        <a:ext cx="1822520" cy="1152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991A36-28C1-4FE5-B5BF-A3B63404DA45}" type="datetimeFigureOut">
              <a:rPr lang="zh-CN" altLang="en-US"/>
              <a:pPr>
                <a:defRPr/>
              </a:pPr>
              <a:t>2019/9/17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C2E7CEA-A7EF-4CB7-8E9E-CBE79CE62D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154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DAF570FE-DD88-4D47-80B6-FE343A2AB9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06485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599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990067" algn="l" rtl="0" eaLnBrk="0" fontAlgn="base" hangingPunct="0">
      <a:spcBef>
        <a:spcPct val="30000"/>
      </a:spcBef>
      <a:spcAft>
        <a:spcPct val="0"/>
      </a:spcAft>
      <a:defRPr sz="2599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1980133" algn="l" rtl="0" eaLnBrk="0" fontAlgn="base" hangingPunct="0">
      <a:spcBef>
        <a:spcPct val="30000"/>
      </a:spcBef>
      <a:spcAft>
        <a:spcPct val="0"/>
      </a:spcAft>
      <a:defRPr sz="2599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2970200" algn="l" rtl="0" eaLnBrk="0" fontAlgn="base" hangingPunct="0">
      <a:spcBef>
        <a:spcPct val="30000"/>
      </a:spcBef>
      <a:spcAft>
        <a:spcPct val="0"/>
      </a:spcAft>
      <a:defRPr sz="2599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3960266" algn="l" rtl="0" eaLnBrk="0" fontAlgn="base" hangingPunct="0">
      <a:spcBef>
        <a:spcPct val="30000"/>
      </a:spcBef>
      <a:spcAft>
        <a:spcPct val="0"/>
      </a:spcAft>
      <a:defRPr sz="2599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4950333" algn="l" defTabSz="1980133" rtl="0" eaLnBrk="1" latinLnBrk="0" hangingPunct="1">
      <a:defRPr sz="2599" kern="1200">
        <a:solidFill>
          <a:schemeClr val="tx1"/>
        </a:solidFill>
        <a:latin typeface="+mn-lt"/>
        <a:ea typeface="+mn-ea"/>
        <a:cs typeface="+mn-cs"/>
      </a:defRPr>
    </a:lvl6pPr>
    <a:lvl7pPr marL="5940400" algn="l" defTabSz="1980133" rtl="0" eaLnBrk="1" latinLnBrk="0" hangingPunct="1">
      <a:defRPr sz="2599" kern="1200">
        <a:solidFill>
          <a:schemeClr val="tx1"/>
        </a:solidFill>
        <a:latin typeface="+mn-lt"/>
        <a:ea typeface="+mn-ea"/>
        <a:cs typeface="+mn-cs"/>
      </a:defRPr>
    </a:lvl7pPr>
    <a:lvl8pPr marL="6930466" algn="l" defTabSz="1980133" rtl="0" eaLnBrk="1" latinLnBrk="0" hangingPunct="1">
      <a:defRPr sz="2599" kern="1200">
        <a:solidFill>
          <a:schemeClr val="tx1"/>
        </a:solidFill>
        <a:latin typeface="+mn-lt"/>
        <a:ea typeface="+mn-ea"/>
        <a:cs typeface="+mn-cs"/>
      </a:defRPr>
    </a:lvl8pPr>
    <a:lvl9pPr marL="7920533" algn="l" defTabSz="1980133" rtl="0" eaLnBrk="1" latinLnBrk="0" hangingPunct="1">
      <a:defRPr sz="25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B1ED343-1598-48D0-9BD1-825A2D3A9E02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009191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4953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3026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9762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5626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9452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157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459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571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873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7425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43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7565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4255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32214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9184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9738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3057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767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9033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7589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113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87116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86273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82534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3665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84847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9069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3638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5056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239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807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4004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449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" y="-4647"/>
            <a:ext cx="16806861" cy="9456481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636" y="473314"/>
            <a:ext cx="2284179" cy="797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770583" y="3214613"/>
            <a:ext cx="10945216" cy="98207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单击此处添加主标题</a:t>
            </a:r>
            <a:endParaRPr lang="zh-CN" altLang="en-US" dirty="0"/>
          </a:p>
        </p:txBody>
      </p:sp>
      <p:sp>
        <p:nvSpPr>
          <p:cNvPr id="9" name="副标题 4"/>
          <p:cNvSpPr>
            <a:spLocks noGrp="1"/>
          </p:cNvSpPr>
          <p:nvPr>
            <p:ph type="subTitle" idx="1"/>
          </p:nvPr>
        </p:nvSpPr>
        <p:spPr>
          <a:xfrm>
            <a:off x="770583" y="4372684"/>
            <a:ext cx="10945216" cy="688095"/>
          </a:xfrm>
        </p:spPr>
        <p:txBody>
          <a:bodyPr/>
          <a:lstStyle>
            <a:lvl1pPr algn="l">
              <a:buNone/>
              <a:defRPr sz="2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 smtClean="0"/>
          </a:p>
        </p:txBody>
      </p:sp>
      <p:pic>
        <p:nvPicPr>
          <p:cNvPr id="12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6039" y="3358629"/>
            <a:ext cx="2275060" cy="228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13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" y="-4647"/>
            <a:ext cx="16806861" cy="9456481"/>
          </a:xfrm>
          <a:prstGeom prst="rect">
            <a:avLst/>
          </a:prstGeom>
        </p:spPr>
      </p:pic>
      <p:sp>
        <p:nvSpPr>
          <p:cNvPr id="7" name="标题 3"/>
          <p:cNvSpPr>
            <a:spLocks noGrp="1"/>
          </p:cNvSpPr>
          <p:nvPr>
            <p:ph type="ctrTitle"/>
          </p:nvPr>
        </p:nvSpPr>
        <p:spPr>
          <a:xfrm>
            <a:off x="3002831" y="3358629"/>
            <a:ext cx="10441160" cy="2072011"/>
          </a:xfrm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559" y="406301"/>
            <a:ext cx="2011819" cy="70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006" y="7679109"/>
            <a:ext cx="1343313" cy="134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9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38" y="-58615"/>
            <a:ext cx="16806863" cy="1342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9006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98013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970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96026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950333" algn="l" defTabSz="198013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940400" algn="l" defTabSz="198013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930466" algn="l" defTabSz="198013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920533" algn="l" defTabSz="198013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786778" y="458566"/>
            <a:ext cx="14896029" cy="735995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24111" y="8712117"/>
            <a:ext cx="2011819" cy="70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内容占位符 2"/>
          <p:cNvSpPr>
            <a:spLocks noGrp="1"/>
          </p:cNvSpPr>
          <p:nvPr>
            <p:ph idx="10"/>
          </p:nvPr>
        </p:nvSpPr>
        <p:spPr>
          <a:xfrm>
            <a:off x="790490" y="1403311"/>
            <a:ext cx="14892318" cy="713989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末尾形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111" y="1558429"/>
            <a:ext cx="5930373" cy="595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44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7231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789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08" y="0"/>
            <a:ext cx="16886807" cy="9453563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7660" y="435474"/>
            <a:ext cx="16814523" cy="1011424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08" y="8796486"/>
            <a:ext cx="16886807" cy="656888"/>
          </a:xfrm>
          <a:prstGeom prst="rect">
            <a:avLst/>
          </a:prstGeom>
        </p:spPr>
      </p:pic>
      <p:sp>
        <p:nvSpPr>
          <p:cNvPr id="10" name="内容占位符 4"/>
          <p:cNvSpPr>
            <a:spLocks noGrp="1"/>
          </p:cNvSpPr>
          <p:nvPr>
            <p:ph idx="1"/>
          </p:nvPr>
        </p:nvSpPr>
        <p:spPr>
          <a:xfrm>
            <a:off x="919128" y="1682816"/>
            <a:ext cx="14896029" cy="6615731"/>
          </a:xfrm>
          <a:prstGeom prst="rect">
            <a:avLst/>
          </a:prstGeom>
        </p:spPr>
        <p:txBody>
          <a:bodyPr/>
          <a:lstStyle>
            <a:lvl1pPr>
              <a:buNone/>
              <a:defRPr sz="2481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 smtClean="0"/>
          </a:p>
        </p:txBody>
      </p:sp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862912" y="557820"/>
            <a:ext cx="14952245" cy="735995"/>
          </a:xfrm>
          <a:prstGeom prst="rect">
            <a:avLst/>
          </a:prstGeom>
        </p:spPr>
        <p:txBody>
          <a:bodyPr/>
          <a:lstStyle>
            <a:lvl1pPr algn="l">
              <a:defRPr sz="3860">
                <a:solidFill>
                  <a:srgbClr val="00CC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80050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806863" cy="945356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918492" y="3818142"/>
            <a:ext cx="12966962" cy="1033778"/>
          </a:xfrm>
          <a:prstGeom prst="rect">
            <a:avLst/>
          </a:prstGeom>
        </p:spPr>
        <p:txBody>
          <a:bodyPr/>
          <a:lstStyle>
            <a:lvl1pPr algn="ctr">
              <a:defRPr sz="4687">
                <a:solidFill>
                  <a:srgbClr val="00CC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 smtClean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915255" y="5050442"/>
            <a:ext cx="12973436" cy="653659"/>
          </a:xfrm>
          <a:prstGeom prst="rect">
            <a:avLst/>
          </a:prstGeom>
        </p:spPr>
        <p:txBody>
          <a:bodyPr/>
          <a:lstStyle>
            <a:lvl1pPr algn="ctr">
              <a:buNone/>
              <a:defRPr sz="3033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 smtClean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53" y="343772"/>
            <a:ext cx="2349250" cy="8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43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55472" y="503315"/>
            <a:ext cx="14495919" cy="182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5472" y="2516573"/>
            <a:ext cx="14495919" cy="5998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155472" y="8762053"/>
            <a:ext cx="3781544" cy="5033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67274" y="8762053"/>
            <a:ext cx="5672316" cy="5033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869847" y="8762053"/>
            <a:ext cx="3781544" cy="5033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76DA9E-8DCF-4E91-811A-0175215D508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矩形 7"/>
          <p:cNvSpPr/>
          <p:nvPr userDrawn="1"/>
        </p:nvSpPr>
        <p:spPr>
          <a:xfrm>
            <a:off x="1" y="1"/>
            <a:ext cx="16824370" cy="893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03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58" r:id="rId3"/>
    <p:sldLayoutId id="2147483976" r:id="rId4"/>
    <p:sldLayoutId id="2147483964" r:id="rId5"/>
    <p:sldLayoutId id="2147483977" r:id="rId6"/>
    <p:sldLayoutId id="2147483978" r:id="rId7"/>
    <p:sldLayoutId id="2147483979" r:id="rId8"/>
  </p:sldLayoutIdLst>
  <p:timing>
    <p:tnLst>
      <p:par>
        <p:cTn id="1" dur="indefinite" restart="never" nodeType="tmRoot"/>
      </p:par>
    </p:tnLst>
  </p:timing>
  <p:txStyles>
    <p:titleStyle>
      <a:lvl1pPr algn="l" defTabSz="1260500" rtl="0" eaLnBrk="1" latinLnBrk="0" hangingPunct="1">
        <a:lnSpc>
          <a:spcPct val="90000"/>
        </a:lnSpc>
        <a:spcBef>
          <a:spcPct val="0"/>
        </a:spcBef>
        <a:buNone/>
        <a:defRPr sz="60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5125" indent="-315125" algn="l" defTabSz="1260500" rtl="0" eaLnBrk="1" latinLnBrk="0" hangingPunct="1">
        <a:lnSpc>
          <a:spcPct val="90000"/>
        </a:lnSpc>
        <a:spcBef>
          <a:spcPts val="1379"/>
        </a:spcBef>
        <a:buFont typeface="Arial" panose="020B0604020202020204" pitchFamily="34" charset="0"/>
        <a:buChar char="•"/>
        <a:defRPr sz="3860" kern="1200">
          <a:solidFill>
            <a:schemeClr val="tx1"/>
          </a:solidFill>
          <a:latin typeface="+mn-lt"/>
          <a:ea typeface="+mn-ea"/>
          <a:cs typeface="+mn-cs"/>
        </a:defRPr>
      </a:lvl1pPr>
      <a:lvl2pPr marL="945375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3308" kern="1200">
          <a:solidFill>
            <a:schemeClr val="tx1"/>
          </a:solidFill>
          <a:latin typeface="+mn-lt"/>
          <a:ea typeface="+mn-ea"/>
          <a:cs typeface="+mn-cs"/>
        </a:defRPr>
      </a:lvl2pPr>
      <a:lvl3pPr marL="1575626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757" kern="1200">
          <a:solidFill>
            <a:schemeClr val="tx1"/>
          </a:solidFill>
          <a:latin typeface="+mn-lt"/>
          <a:ea typeface="+mn-ea"/>
          <a:cs typeface="+mn-cs"/>
        </a:defRPr>
      </a:lvl3pPr>
      <a:lvl4pPr marL="2205876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4pPr>
      <a:lvl5pPr marL="2836126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5pPr>
      <a:lvl6pPr marL="3466376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6pPr>
      <a:lvl7pPr marL="4096626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7pPr>
      <a:lvl8pPr marL="4726877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8pPr>
      <a:lvl9pPr marL="5357127" indent="-315125" algn="l" defTabSz="1260500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1pPr>
      <a:lvl2pPr marL="630250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2pPr>
      <a:lvl3pPr marL="1260500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3pPr>
      <a:lvl4pPr marL="1890751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4pPr>
      <a:lvl5pPr marL="2521001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5pPr>
      <a:lvl6pPr marL="3151251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6pPr>
      <a:lvl7pPr marL="3781501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7pPr>
      <a:lvl8pPr marL="4411751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8pPr>
      <a:lvl9pPr marL="5042002" algn="l" defTabSz="1260500" rtl="0" eaLnBrk="1" latinLnBrk="0" hangingPunct="1">
        <a:defRPr sz="24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anb/python_basics_for_g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rac.osgeo.org/geo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ribas/contextily" TargetMode="External"/><Relationship Id="rId2" Type="http://schemas.openxmlformats.org/officeDocument/2006/relationships/hyperlink" Target="http://geopandas.org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desktop.arcgis.com/zh-cn/arcmap/latest/analyze/arcpy/what-is-arcpy-.htm" TargetMode="External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hyperlink" Target="https://pro.arcgis.com/zh-cn/pro-app/arcpy/get-started/a-quick-tour-of-arcpy.htm" TargetMode="External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esktop.arcgis.com/zh-cn/arcmap/latest/analyze/arcpy-functions/searchcursor.ht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hyperlink" Target="https://en.wikipedia.org/wiki/File:Python_logo_and_wordmark.sv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desktop.arcgis.com/zh-cn/arcmap/latest/analyze/executing-tools/64bit-background.htm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dal.org/drivers/vector/filegdb.html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pythonthehardway.org/book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clock.org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s://docs.python.org/3/whatsnew/3.0.html" TargetMode="External"/><Relationship Id="rId4" Type="http://schemas.openxmlformats.org/officeDocument/2006/relationships/hyperlink" Target="http://py3readiness.org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etbrains.com/pycharm/download/" TargetMode="External"/><Relationship Id="rId3" Type="http://schemas.openxmlformats.org/officeDocument/2006/relationships/hyperlink" Target="https://www.python.org/downloads/" TargetMode="External"/><Relationship Id="rId7" Type="http://schemas.openxmlformats.org/officeDocument/2006/relationships/hyperlink" Target="https://www.sublimetext.com/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de.visualstudio.com/Download" TargetMode="External"/><Relationship Id="rId5" Type="http://schemas.openxmlformats.org/officeDocument/2006/relationships/hyperlink" Target="https://mirrors.tuna.tsinghua.edu.cn/anaconda/archive/" TargetMode="External"/><Relationship Id="rId10" Type="http://schemas.openxmlformats.org/officeDocument/2006/relationships/hyperlink" Target="http://desktop.arcgis.com/zh-cn/arcmap/latest/analyze/executing-tools/64bit-background.htm" TargetMode="External"/><Relationship Id="rId4" Type="http://schemas.openxmlformats.org/officeDocument/2006/relationships/hyperlink" Target="https://www.anaconda.com/distribution/" TargetMode="External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在</a:t>
            </a:r>
            <a:r>
              <a:rPr lang="en-US" altLang="zh-CN" dirty="0" smtClean="0"/>
              <a:t>GIS</a:t>
            </a:r>
            <a:r>
              <a:rPr lang="zh-CN" altLang="en-US" dirty="0" smtClean="0"/>
              <a:t>中的应用实例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易智瑞（中国）信息技术</a:t>
            </a:r>
            <a:r>
              <a:rPr lang="zh-CN" altLang="en-US" dirty="0" smtClean="0"/>
              <a:t>有限公司 西安分公司 卢宣蓓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-321" y="9053060"/>
            <a:ext cx="5057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https://github.com/xuanb/python_basics_for_gis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Conda &amp; </a:t>
            </a:r>
            <a:r>
              <a:rPr lang="zh-CN" altLang="en-US" dirty="0" smtClean="0"/>
              <a:t>环境变量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1415"/>
          <a:stretch/>
        </p:blipFill>
        <p:spPr>
          <a:xfrm>
            <a:off x="11182740" y="1383564"/>
            <a:ext cx="4277794" cy="7304836"/>
          </a:xfrm>
          <a:prstGeom prst="rect">
            <a:avLst/>
          </a:prstGeom>
        </p:spPr>
      </p:pic>
      <p:pic>
        <p:nvPicPr>
          <p:cNvPr id="5" name="Picture 2" descr="https://timgsa.baidu.com/timg?image&amp;quality=80&amp;size=b9999_10000&amp;sec=1568030537108&amp;di=483e31fbe2027e8f08d987c13fca765e&amp;imgtype=0&amp;src=http%3A%2F%2Fpictes.oss-cn-beijing.aliyuncs.com%2F%25E8%25BF%2590%25E8%2590%25A5%2Fanaconda%25E5%25AE%2589%25E8%25A3%2585%25E6%2595%2599%25E7%25A8%258B%2F%25E6%25AD%25A5%25E9%25AA%25A45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46"/>
          <a:stretch/>
        </p:blipFill>
        <p:spPr bwMode="auto">
          <a:xfrm>
            <a:off x="661072" y="1682816"/>
            <a:ext cx="7923195" cy="44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r="1316"/>
          <a:stretch/>
        </p:blipFill>
        <p:spPr>
          <a:xfrm>
            <a:off x="661070" y="6314958"/>
            <a:ext cx="8194553" cy="241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0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数据</a:t>
            </a:r>
            <a:r>
              <a:rPr lang="zh-CN" altLang="en-US" dirty="0" smtClean="0"/>
              <a:t>科学常用站点包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数据分析与可视化：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 err="1" smtClean="0"/>
              <a:t>NumPy</a:t>
            </a:r>
            <a:r>
              <a:rPr lang="en-US" altLang="zh-CN" dirty="0" smtClean="0"/>
              <a:t>: </a:t>
            </a:r>
            <a:r>
              <a:rPr lang="zh-CN" altLang="en-US" dirty="0" smtClean="0"/>
              <a:t>输入输出均为数组，可以进行快速的数组处理。</a:t>
            </a:r>
            <a:endParaRPr lang="en-US" altLang="zh-CN" dirty="0" smtClean="0"/>
          </a:p>
          <a:p>
            <a:pPr>
              <a:buFontTx/>
              <a:buChar char="-"/>
            </a:pPr>
            <a:r>
              <a:rPr lang="en-US" altLang="zh-CN" dirty="0" smtClean="0"/>
              <a:t>Pandas: </a:t>
            </a:r>
            <a:r>
              <a:rPr lang="zh-CN" altLang="en-US" dirty="0" smtClean="0"/>
              <a:t>提供数据模型和工具用来进行高效的数据处理与分析。</a:t>
            </a:r>
            <a:endParaRPr lang="en-US" altLang="zh-CN" dirty="0" smtClean="0"/>
          </a:p>
          <a:p>
            <a:pPr>
              <a:buFontTx/>
              <a:buChar char="-"/>
            </a:pPr>
            <a:r>
              <a:rPr lang="en-US" altLang="zh-CN" dirty="0" err="1" smtClean="0"/>
              <a:t>SciPy</a:t>
            </a:r>
            <a:r>
              <a:rPr lang="zh-CN" altLang="en-US" dirty="0" smtClean="0"/>
              <a:t>：包含了很多处理高阶数学问题的函数，以及一些数据可视化的函数。</a:t>
            </a:r>
            <a:endParaRPr lang="en-US" altLang="zh-CN" dirty="0" smtClean="0"/>
          </a:p>
          <a:p>
            <a:pPr>
              <a:buFontTx/>
              <a:buChar char="-"/>
            </a:pPr>
            <a:r>
              <a:rPr lang="en-US" altLang="zh-CN" dirty="0" err="1" smtClean="0"/>
              <a:t>Matplotlib</a:t>
            </a:r>
            <a:r>
              <a:rPr lang="zh-CN" altLang="en-US" dirty="0" smtClean="0"/>
              <a:t>：最为知名的数据可视化包</a:t>
            </a:r>
            <a:endParaRPr lang="en-US" altLang="zh-CN" dirty="0" smtClean="0"/>
          </a:p>
          <a:p>
            <a:pPr>
              <a:buFontTx/>
              <a:buChar char="-"/>
            </a:pPr>
            <a:r>
              <a:rPr lang="en-US" altLang="zh-CN" dirty="0" err="1" smtClean="0"/>
              <a:t>Seaborn</a:t>
            </a:r>
            <a:r>
              <a:rPr lang="zh-CN" altLang="en-US" dirty="0" smtClean="0"/>
              <a:t>：基于 </a:t>
            </a:r>
            <a:r>
              <a:rPr lang="en-US" altLang="zh-CN" dirty="0" err="1" smtClean="0"/>
              <a:t>matplotlib</a:t>
            </a:r>
            <a:r>
              <a:rPr lang="zh-CN" altLang="en-US" dirty="0" smtClean="0"/>
              <a:t>的可</a:t>
            </a:r>
            <a:r>
              <a:rPr lang="zh-CN" altLang="en-US" dirty="0"/>
              <a:t>视图库</a:t>
            </a:r>
            <a:r>
              <a:rPr lang="zh-CN" altLang="en-US" dirty="0" smtClean="0"/>
              <a:t>，用于</a:t>
            </a:r>
            <a:r>
              <a:rPr lang="zh-CN" altLang="en-US" dirty="0"/>
              <a:t>绘制优雅、美观的统计图形。</a:t>
            </a:r>
            <a:endParaRPr lang="en-US" altLang="zh-CN" dirty="0" smtClean="0"/>
          </a:p>
          <a:p>
            <a:pPr>
              <a:buFontTx/>
              <a:buChar char="-"/>
            </a:pPr>
            <a:r>
              <a:rPr lang="en-US" altLang="zh-CN" dirty="0" err="1" smtClean="0"/>
              <a:t>Scikit</a:t>
            </a:r>
            <a:r>
              <a:rPr lang="en-US" altLang="zh-CN" dirty="0" smtClean="0"/>
              <a:t>-learn:</a:t>
            </a:r>
            <a:r>
              <a:rPr lang="en-US" altLang="zh-CN" dirty="0"/>
              <a:t> </a:t>
            </a:r>
            <a:r>
              <a:rPr lang="zh-CN" altLang="en-US" dirty="0" smtClean="0"/>
              <a:t>包括统计、回归、分类、聚类等工具。该包是基于</a:t>
            </a:r>
            <a:r>
              <a:rPr lang="en-US" altLang="zh-CN" dirty="0" err="1" smtClean="0"/>
              <a:t>NumPy</a:t>
            </a:r>
            <a:r>
              <a:rPr lang="en-US" altLang="zh-CN" dirty="0"/>
              <a:t>, </a:t>
            </a:r>
            <a:r>
              <a:rPr lang="en-US" altLang="zh-CN" dirty="0" err="1"/>
              <a:t>SciPy</a:t>
            </a:r>
            <a:r>
              <a:rPr lang="en-US" altLang="zh-CN" dirty="0"/>
              <a:t> </a:t>
            </a:r>
            <a:r>
              <a:rPr lang="zh-CN" altLang="en-US" dirty="0" smtClean="0"/>
              <a:t>及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Matplotib</a:t>
            </a:r>
            <a:r>
              <a:rPr lang="zh-CN" altLang="en-US" dirty="0" smtClean="0"/>
              <a:t>创建的。</a:t>
            </a:r>
            <a:r>
              <a:rPr lang="en-US" altLang="zh-CN" dirty="0" smtClean="0"/>
              <a:t> </a:t>
            </a:r>
          </a:p>
          <a:p>
            <a:pPr marL="0" indent="0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841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GIS</a:t>
            </a:r>
            <a:r>
              <a:rPr lang="zh-CN" altLang="en-US" dirty="0" smtClean="0"/>
              <a:t>常用站点包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 marL="393906" indent="-393906">
              <a:buFontTx/>
              <a:buChar char="-"/>
            </a:pPr>
            <a:r>
              <a:rPr lang="en-US" altLang="zh-CN" dirty="0" smtClean="0"/>
              <a:t>GDAL</a:t>
            </a:r>
            <a:r>
              <a:rPr lang="zh-CN" altLang="en-US" dirty="0" smtClean="0"/>
              <a:t>：处理矢量及栅格数据的基础包（很多模块都基于</a:t>
            </a:r>
            <a:r>
              <a:rPr lang="en-US" altLang="zh-CN" dirty="0" smtClean="0"/>
              <a:t>GDAL</a:t>
            </a:r>
            <a:r>
              <a:rPr lang="zh-CN" altLang="en-US" dirty="0" smtClean="0"/>
              <a:t>）。</a:t>
            </a:r>
            <a:endParaRPr lang="en-US" altLang="zh-CN" dirty="0"/>
          </a:p>
          <a:p>
            <a:pPr marL="393906" indent="-393906">
              <a:buFontTx/>
              <a:buChar char="-"/>
            </a:pPr>
            <a:r>
              <a:rPr lang="en-US" altLang="zh-CN" dirty="0"/>
              <a:t>Shapely</a:t>
            </a:r>
            <a:r>
              <a:rPr lang="zh-CN" altLang="en-US" dirty="0"/>
              <a:t>：用于处理和分析平面几何对象 （基于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GEOS</a:t>
            </a:r>
            <a:r>
              <a:rPr lang="zh-CN" altLang="en-US" dirty="0"/>
              <a:t>，一个开源的几何引擎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93906" indent="-393906">
              <a:buFontTx/>
              <a:buChar char="-"/>
            </a:pPr>
            <a:r>
              <a:rPr lang="en-US" altLang="zh-CN" dirty="0"/>
              <a:t>Fiona</a:t>
            </a:r>
            <a:r>
              <a:rPr lang="zh-CN" altLang="en-US" dirty="0"/>
              <a:t>：用于读写空间数据</a:t>
            </a:r>
            <a:r>
              <a:rPr lang="en-US" altLang="zh-CN" dirty="0"/>
              <a:t> </a:t>
            </a:r>
          </a:p>
          <a:p>
            <a:pPr marL="393906" indent="-393906">
              <a:buFontTx/>
              <a:buChar char="-"/>
            </a:pPr>
            <a:r>
              <a:rPr lang="en-US" altLang="zh-CN" dirty="0" err="1" smtClean="0"/>
              <a:t>GeoPandas</a:t>
            </a:r>
            <a:r>
              <a:rPr lang="zh-CN" altLang="en-US" dirty="0" smtClean="0"/>
              <a:t>：</a:t>
            </a:r>
            <a:r>
              <a:rPr lang="zh-CN" altLang="en-US" dirty="0"/>
              <a:t>结合了</a:t>
            </a:r>
            <a:r>
              <a:rPr lang="en-US" altLang="zh-CN" dirty="0"/>
              <a:t>Pandas</a:t>
            </a:r>
            <a:r>
              <a:rPr lang="zh-CN" altLang="en-US" dirty="0"/>
              <a:t>与</a:t>
            </a:r>
            <a:r>
              <a:rPr lang="en-US" altLang="zh-CN" dirty="0"/>
              <a:t>Shapely</a:t>
            </a:r>
            <a:r>
              <a:rPr lang="zh-CN" altLang="en-US" dirty="0"/>
              <a:t>的</a:t>
            </a:r>
            <a:r>
              <a:rPr lang="zh-CN" altLang="en-US" dirty="0" smtClean="0"/>
              <a:t>功能，使处理空间数据更加简单。</a:t>
            </a:r>
            <a:endParaRPr lang="en-US" altLang="zh-CN" dirty="0" smtClean="0"/>
          </a:p>
          <a:p>
            <a:pPr marL="393906" indent="-393906">
              <a:buFontTx/>
              <a:buChar char="-"/>
            </a:pPr>
            <a:r>
              <a:rPr lang="en-US" altLang="zh-CN" dirty="0" err="1" smtClean="0"/>
              <a:t>Pyproj</a:t>
            </a:r>
            <a:r>
              <a:rPr lang="zh-CN" altLang="en-US" dirty="0"/>
              <a:t>：</a:t>
            </a:r>
            <a:r>
              <a:rPr lang="zh-CN" altLang="en-US" dirty="0" smtClean="0"/>
              <a:t>执行投影变换</a:t>
            </a:r>
            <a:r>
              <a:rPr lang="en-US" altLang="zh-CN" dirty="0" smtClean="0"/>
              <a:t>(</a:t>
            </a:r>
            <a:r>
              <a:rPr lang="zh-CN" altLang="en-US" dirty="0" smtClean="0"/>
              <a:t>基于</a:t>
            </a:r>
            <a:r>
              <a:rPr lang="en-US" altLang="zh-CN" dirty="0" smtClean="0"/>
              <a:t>PROJ).</a:t>
            </a:r>
          </a:p>
          <a:p>
            <a:pPr marL="393906" indent="-393906">
              <a:buFontTx/>
              <a:buChar char="-"/>
            </a:pPr>
            <a:r>
              <a:rPr lang="en-US" altLang="zh-CN" dirty="0" err="1" smtClean="0"/>
              <a:t>Pysal</a:t>
            </a:r>
            <a:r>
              <a:rPr lang="zh-CN" altLang="en-US" dirty="0" smtClean="0"/>
              <a:t>：空间分析函数库</a:t>
            </a:r>
            <a:endParaRPr lang="en-US" altLang="zh-CN" dirty="0" smtClean="0"/>
          </a:p>
          <a:p>
            <a:pPr marL="393906" indent="-393906">
              <a:buFontTx/>
              <a:buChar char="-"/>
            </a:pPr>
            <a:r>
              <a:rPr lang="en-US" altLang="zh-CN" dirty="0" err="1" smtClean="0"/>
              <a:t>Geopy</a:t>
            </a:r>
            <a:r>
              <a:rPr lang="zh-CN" altLang="en-US" dirty="0" smtClean="0"/>
              <a:t>：地理编码库</a:t>
            </a:r>
            <a:endParaRPr lang="en-US" altLang="zh-CN" dirty="0" smtClean="0"/>
          </a:p>
          <a:p>
            <a:pPr marL="393906" indent="-393906">
              <a:buFontTx/>
              <a:buChar char="-"/>
            </a:pPr>
            <a:r>
              <a:rPr lang="en-US" altLang="zh-CN" dirty="0" err="1" smtClean="0"/>
              <a:t>GeoViews</a:t>
            </a:r>
            <a:r>
              <a:rPr lang="zh-CN" altLang="en-US" dirty="0" smtClean="0"/>
              <a:t>：基于</a:t>
            </a:r>
            <a:r>
              <a:rPr lang="en-US" altLang="zh-CN" dirty="0" smtClean="0"/>
              <a:t>web</a:t>
            </a:r>
            <a:r>
              <a:rPr lang="zh-CN" altLang="en-US" dirty="0" smtClean="0"/>
              <a:t>交互地图</a:t>
            </a:r>
            <a:endParaRPr lang="en-US" altLang="zh-CN" dirty="0" smtClean="0"/>
          </a:p>
          <a:p>
            <a:pPr marL="393906" indent="-393906">
              <a:buFontTx/>
              <a:buChar char="-"/>
            </a:pPr>
            <a:r>
              <a:rPr lang="en-US" altLang="zh-CN" dirty="0" err="1" smtClean="0"/>
              <a:t>Networkx</a:t>
            </a:r>
            <a:r>
              <a:rPr lang="zh-CN" altLang="en-US" dirty="0" smtClean="0"/>
              <a:t>：网络分析与路线分析</a:t>
            </a:r>
            <a:r>
              <a:rPr lang="en-US" altLang="zh-CN" dirty="0" smtClean="0"/>
              <a:t> </a:t>
            </a:r>
            <a:r>
              <a:rPr lang="en-US" altLang="zh-CN" dirty="0"/>
              <a:t>(e.g. </a:t>
            </a:r>
            <a:r>
              <a:rPr lang="en-US" altLang="zh-CN" dirty="0" err="1"/>
              <a:t>Dijkstra</a:t>
            </a:r>
            <a:r>
              <a:rPr lang="en-US" altLang="zh-CN" dirty="0"/>
              <a:t> and A* </a:t>
            </a:r>
            <a:r>
              <a:rPr lang="zh-CN" altLang="en-US" dirty="0" smtClean="0"/>
              <a:t>算法</a:t>
            </a:r>
            <a:r>
              <a:rPr lang="en-US" altLang="zh-CN" dirty="0" smtClean="0"/>
              <a:t>)</a:t>
            </a:r>
          </a:p>
          <a:p>
            <a:pPr marL="393906" indent="-393906">
              <a:buFontTx/>
              <a:buChar char="-"/>
            </a:pPr>
            <a:r>
              <a:rPr lang="en-US" altLang="zh-CN" dirty="0" err="1" smtClean="0"/>
              <a:t>Cartopy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</a:t>
            </a:r>
            <a:r>
              <a:rPr lang="zh-CN" altLang="en-US" dirty="0" smtClean="0"/>
              <a:t>用于制图</a:t>
            </a:r>
            <a:endParaRPr lang="en-US" altLang="zh-CN" dirty="0" smtClean="0"/>
          </a:p>
          <a:p>
            <a:pPr marL="393906" indent="-393906">
              <a:buFontTx/>
              <a:buChar char="-"/>
            </a:pPr>
            <a:r>
              <a:rPr lang="en-US" altLang="zh-CN" dirty="0" err="1" smtClean="0"/>
              <a:t>Scipy.spatial</a:t>
            </a:r>
            <a:r>
              <a:rPr lang="zh-CN" altLang="en-US" dirty="0" smtClean="0"/>
              <a:t>：空间数据算法与数据结构库</a:t>
            </a:r>
            <a:endParaRPr lang="en-US" altLang="zh-CN" dirty="0" smtClean="0"/>
          </a:p>
          <a:p>
            <a:pPr marL="393906" indent="-393906">
              <a:buFontTx/>
              <a:buChar char="-"/>
            </a:pPr>
            <a:r>
              <a:rPr lang="en-US" altLang="zh-CN" dirty="0" err="1" smtClean="0"/>
              <a:t>Rtree</a:t>
            </a:r>
            <a:r>
              <a:rPr lang="zh-CN" altLang="en-US" dirty="0" smtClean="0"/>
              <a:t>：用于空间索引</a:t>
            </a:r>
            <a:endParaRPr lang="en-US" altLang="zh-CN" dirty="0" smtClean="0"/>
          </a:p>
          <a:p>
            <a:pPr marL="393906" indent="-393906">
              <a:buFontTx/>
              <a:buChar char="-"/>
            </a:pPr>
            <a:r>
              <a:rPr lang="en-US" altLang="zh-CN" dirty="0" err="1" smtClean="0"/>
              <a:t>Rasterio</a:t>
            </a:r>
            <a:r>
              <a:rPr lang="zh-CN" altLang="en-US" dirty="0" smtClean="0"/>
              <a:t>：快速的栅格</a:t>
            </a:r>
            <a:r>
              <a:rPr lang="en-US" altLang="zh-CN" dirty="0" smtClean="0"/>
              <a:t>I/O</a:t>
            </a:r>
          </a:p>
          <a:p>
            <a:pPr marL="393906" indent="-393906">
              <a:buFontTx/>
              <a:buChar char="-"/>
            </a:pPr>
            <a:r>
              <a:rPr lang="en-US" altLang="zh-CN" dirty="0" err="1" smtClean="0"/>
              <a:t>RSGISLib</a:t>
            </a:r>
            <a:r>
              <a:rPr lang="zh-CN" altLang="en-US" dirty="0" smtClean="0"/>
              <a:t>：遥感与</a:t>
            </a:r>
            <a:r>
              <a:rPr lang="en-US" altLang="zh-CN" dirty="0" smtClean="0"/>
              <a:t>GIS</a:t>
            </a:r>
            <a:r>
              <a:rPr lang="zh-CN" altLang="en-US" dirty="0" smtClean="0"/>
              <a:t>软件库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00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1</a:t>
            </a:r>
            <a:r>
              <a:rPr lang="zh-CN" altLang="en-US" dirty="0"/>
              <a:t>：空间数据可视化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>
            <a:normAutofit fontScale="77500" lnSpcReduction="20000"/>
          </a:bodyPr>
          <a:lstStyle/>
          <a:p>
            <a:pPr marL="472688" indent="-472688">
              <a:buAutoNum type="arabicPeriod"/>
            </a:pPr>
            <a:r>
              <a:rPr lang="zh-CN" altLang="en-US" dirty="0">
                <a:latin typeface="Consolas" panose="020B0609020204030204" pitchFamily="49" charset="0"/>
              </a:rPr>
              <a:t>打开</a:t>
            </a:r>
            <a:r>
              <a:rPr lang="en-US" altLang="zh-CN" dirty="0">
                <a:latin typeface="Consolas" panose="020B0609020204030204" pitchFamily="49" charset="0"/>
              </a:rPr>
              <a:t>Command Prompt </a:t>
            </a:r>
            <a:r>
              <a:rPr lang="zh-CN" altLang="en-US" dirty="0">
                <a:latin typeface="Consolas" panose="020B0609020204030204" pitchFamily="49" charset="0"/>
              </a:rPr>
              <a:t>或 </a:t>
            </a:r>
            <a:r>
              <a:rPr lang="en-US" altLang="zh-CN" dirty="0">
                <a:latin typeface="Consolas" panose="020B0609020204030204" pitchFamily="49" charset="0"/>
              </a:rPr>
              <a:t>Anaconda Prompt (</a:t>
            </a:r>
            <a:r>
              <a:rPr lang="zh-CN" altLang="en-US" dirty="0">
                <a:latin typeface="Consolas" panose="020B0609020204030204" pitchFamily="49" charset="0"/>
              </a:rPr>
              <a:t>取决于有没有配置环境变量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</a:p>
          <a:p>
            <a:pPr marL="472688" indent="-472688">
              <a:buAutoNum type="arabicPeriod"/>
            </a:pPr>
            <a:r>
              <a:rPr lang="zh-CN" altLang="en-US" dirty="0">
                <a:latin typeface="Consolas" panose="020B0609020204030204" pitchFamily="49" charset="0"/>
              </a:rPr>
              <a:t>查看</a:t>
            </a:r>
            <a:r>
              <a:rPr lang="en-US" altLang="zh-CN" dirty="0">
                <a:latin typeface="Consolas" panose="020B0609020204030204" pitchFamily="49" charset="0"/>
              </a:rPr>
              <a:t>conda</a:t>
            </a:r>
            <a:r>
              <a:rPr lang="zh-CN" altLang="en-US" dirty="0">
                <a:latin typeface="Consolas" panose="020B0609020204030204" pitchFamily="49" charset="0"/>
              </a:rPr>
              <a:t>安装情况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 --version</a:t>
            </a:r>
          </a:p>
          <a:p>
            <a:pPr marL="472688" indent="-472688">
              <a:buFont typeface="Arial" panose="020B0604020202020204" pitchFamily="34" charset="0"/>
              <a:buAutoNum type="arabicPeriod"/>
            </a:pPr>
            <a:r>
              <a:rPr lang="zh-CN" altLang="en-US" sz="2500" dirty="0" smtClean="0">
                <a:latin typeface="Consolas" panose="020B0609020204030204" pitchFamily="49" charset="0"/>
              </a:rPr>
              <a:t>添加</a:t>
            </a:r>
            <a:r>
              <a:rPr lang="zh-CN" altLang="en-US" sz="2500" dirty="0">
                <a:latin typeface="Consolas" panose="020B0609020204030204" pitchFamily="49" charset="0"/>
              </a:rPr>
              <a:t>清华 </a:t>
            </a:r>
            <a:r>
              <a:rPr lang="en-US" altLang="zh-CN" sz="2500" dirty="0">
                <a:latin typeface="Consolas" panose="020B0609020204030204" pitchFamily="49" charset="0"/>
              </a:rPr>
              <a:t>Anaconda </a:t>
            </a:r>
            <a:r>
              <a:rPr lang="zh-CN" altLang="en-US" sz="2500" dirty="0">
                <a:latin typeface="Consolas" panose="020B0609020204030204" pitchFamily="49" charset="0"/>
              </a:rPr>
              <a:t>仓库与第三方源 （不添创建新环境</a:t>
            </a:r>
            <a:r>
              <a:rPr lang="en-US" altLang="zh-CN" sz="2500" dirty="0">
                <a:latin typeface="Consolas" panose="020B0609020204030204" pitchFamily="49" charset="0"/>
              </a:rPr>
              <a:t>&amp;</a:t>
            </a:r>
            <a:r>
              <a:rPr lang="zh-CN" altLang="en-US" sz="2500" dirty="0">
                <a:latin typeface="Consolas" panose="020B0609020204030204" pitchFamily="49" charset="0"/>
              </a:rPr>
              <a:t>安装库会很慢）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 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config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--add channels https://</a:t>
            </a: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mirrors.tuna.tsinghua.edu.cn/anaconda/pkgs/free/</a:t>
            </a:r>
          </a:p>
          <a:p>
            <a:pPr marL="630250" lvl="1" indent="0">
              <a:buNone/>
            </a:pP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config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--add channels https://</a:t>
            </a: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mirrors.tuna.tsinghua.edu.cn/anaconda/pkgs/main/</a:t>
            </a:r>
          </a:p>
          <a:p>
            <a:pPr marL="630250" lvl="1" indent="0">
              <a:buNone/>
            </a:pP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config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--set 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show_channel_urls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yes</a:t>
            </a:r>
          </a:p>
          <a:p>
            <a:pPr marL="0" indent="0">
              <a:buNone/>
            </a:pPr>
            <a:r>
              <a:rPr lang="en-US" altLang="zh-CN" sz="2500" dirty="0">
                <a:latin typeface="Consolas" panose="020B0609020204030204" pitchFamily="49" charset="0"/>
              </a:rPr>
              <a:t>4. </a:t>
            </a:r>
            <a:r>
              <a:rPr lang="zh-CN" altLang="en-US" sz="2500" dirty="0">
                <a:latin typeface="Consolas" panose="020B0609020204030204" pitchFamily="49" charset="0"/>
              </a:rPr>
              <a:t>更新</a:t>
            </a:r>
            <a:r>
              <a:rPr lang="en-US" altLang="zh-CN" sz="2500" dirty="0">
                <a:latin typeface="Consolas" panose="020B0609020204030204" pitchFamily="49" charset="0"/>
              </a:rPr>
              <a:t>conda</a:t>
            </a:r>
            <a:r>
              <a:rPr lang="zh-CN" altLang="en-US" sz="2500" dirty="0">
                <a:latin typeface="Consolas" panose="020B0609020204030204" pitchFamily="49" charset="0"/>
              </a:rPr>
              <a:t>到最新版本 （可以省略该步骤）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 update </a:t>
            </a: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</a:t>
            </a:r>
          </a:p>
          <a:p>
            <a:pPr marL="0" indent="0">
              <a:buNone/>
            </a:pPr>
            <a:r>
              <a:rPr lang="en-US" altLang="zh-CN" sz="2500" dirty="0">
                <a:latin typeface="Consolas" panose="020B0609020204030204" pitchFamily="49" charset="0"/>
              </a:rPr>
              <a:t>5. </a:t>
            </a:r>
            <a:r>
              <a:rPr lang="zh-CN" altLang="en-US" sz="2500" dirty="0">
                <a:latin typeface="Consolas" panose="020B0609020204030204" pitchFamily="49" charset="0"/>
              </a:rPr>
              <a:t>创建新环境，名称为</a:t>
            </a:r>
            <a:r>
              <a:rPr lang="en-US" altLang="zh-CN" sz="2500" dirty="0">
                <a:latin typeface="Consolas" panose="020B0609020204030204" pitchFamily="49" charset="0"/>
              </a:rPr>
              <a:t>gis3x</a:t>
            </a:r>
            <a:r>
              <a:rPr lang="zh-CN" altLang="en-US" sz="2500" dirty="0">
                <a:latin typeface="Consolas" panose="020B0609020204030204" pitchFamily="49" charset="0"/>
              </a:rPr>
              <a:t>，</a:t>
            </a:r>
            <a:r>
              <a:rPr lang="en-US" altLang="zh-CN" sz="2500" dirty="0">
                <a:latin typeface="Consolas" panose="020B0609020204030204" pitchFamily="49" charset="0"/>
              </a:rPr>
              <a:t>python</a:t>
            </a:r>
            <a:r>
              <a:rPr lang="zh-CN" altLang="en-US" sz="2500" dirty="0">
                <a:latin typeface="Consolas" panose="020B0609020204030204" pitchFamily="49" charset="0"/>
              </a:rPr>
              <a:t>版本为</a:t>
            </a:r>
            <a:r>
              <a:rPr lang="en-US" altLang="zh-CN" sz="2500" dirty="0">
                <a:latin typeface="Consolas" panose="020B0609020204030204" pitchFamily="49" charset="0"/>
              </a:rPr>
              <a:t>3.7 </a:t>
            </a:r>
            <a:r>
              <a:rPr lang="zh-CN" altLang="en-US" sz="2500" dirty="0">
                <a:latin typeface="Consolas" panose="020B0609020204030204" pitchFamily="49" charset="0"/>
              </a:rPr>
              <a:t>（名称可以自定义）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create --name gis3x python=3.7</a:t>
            </a:r>
          </a:p>
          <a:p>
            <a:pPr marL="0" indent="0">
              <a:buNone/>
            </a:pPr>
            <a:r>
              <a:rPr lang="en-US" altLang="zh-CN" sz="2500" dirty="0">
                <a:latin typeface="Consolas" panose="020B0609020204030204" pitchFamily="49" charset="0"/>
              </a:rPr>
              <a:t>6. </a:t>
            </a:r>
            <a:r>
              <a:rPr lang="zh-CN" altLang="en-US" sz="2500" dirty="0">
                <a:latin typeface="Consolas" panose="020B0609020204030204" pitchFamily="49" charset="0"/>
              </a:rPr>
              <a:t>查看现有环境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 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env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list</a:t>
            </a:r>
          </a:p>
          <a:p>
            <a:pPr marL="0" indent="0">
              <a:buNone/>
            </a:pPr>
            <a:r>
              <a:rPr lang="en-US" altLang="zh-CN" sz="2500" dirty="0">
                <a:latin typeface="Consolas" panose="020B0609020204030204" pitchFamily="49" charset="0"/>
              </a:rPr>
              <a:t>7. </a:t>
            </a:r>
            <a:r>
              <a:rPr lang="zh-CN" altLang="en-US" sz="2500" dirty="0">
                <a:latin typeface="Consolas" panose="020B0609020204030204" pitchFamily="49" charset="0"/>
              </a:rPr>
              <a:t>激活</a:t>
            </a:r>
            <a:r>
              <a:rPr lang="en-US" altLang="zh-CN" sz="2500" dirty="0">
                <a:latin typeface="Consolas" panose="020B0609020204030204" pitchFamily="49" charset="0"/>
              </a:rPr>
              <a:t>gis3x</a:t>
            </a:r>
            <a:r>
              <a:rPr lang="zh-CN" altLang="en-US" sz="2500" dirty="0">
                <a:latin typeface="Consolas" panose="020B0609020204030204" pitchFamily="49" charset="0"/>
              </a:rPr>
              <a:t>环境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 activate gis3x</a:t>
            </a:r>
          </a:p>
          <a:p>
            <a:pPr marL="0" indent="0">
              <a:buNone/>
            </a:pPr>
            <a:r>
              <a:rPr lang="en-US" altLang="zh-CN" sz="2500" dirty="0">
                <a:latin typeface="Consolas" panose="020B0609020204030204" pitchFamily="49" charset="0"/>
              </a:rPr>
              <a:t>8. </a:t>
            </a:r>
            <a:r>
              <a:rPr lang="zh-CN" altLang="en-US" sz="2500" dirty="0">
                <a:latin typeface="Consolas" panose="020B0609020204030204" pitchFamily="49" charset="0"/>
              </a:rPr>
              <a:t>安装</a:t>
            </a:r>
            <a:r>
              <a:rPr lang="en-US" altLang="zh-CN" sz="2500" dirty="0" err="1">
                <a:latin typeface="Consolas" panose="020B0609020204030204" pitchFamily="49" charset="0"/>
              </a:rPr>
              <a:t>geopandas</a:t>
            </a:r>
            <a:r>
              <a:rPr lang="zh-CN" altLang="en-US" sz="2500" dirty="0">
                <a:latin typeface="Consolas" panose="020B0609020204030204" pitchFamily="49" charset="0"/>
              </a:rPr>
              <a:t>，</a:t>
            </a:r>
            <a:r>
              <a:rPr lang="en-US" altLang="zh-CN" sz="2500" dirty="0" err="1">
                <a:latin typeface="Consolas" panose="020B0609020204030204" pitchFamily="49" charset="0"/>
              </a:rPr>
              <a:t>contextily</a:t>
            </a:r>
            <a:r>
              <a:rPr lang="en-US" altLang="zh-CN" sz="2500" dirty="0">
                <a:latin typeface="Consolas" panose="020B0609020204030204" pitchFamily="49" charset="0"/>
              </a:rPr>
              <a:t> (conda install </a:t>
            </a:r>
            <a:r>
              <a:rPr lang="zh-CN" altLang="en-US" sz="2500" dirty="0">
                <a:latin typeface="Consolas" panose="020B0609020204030204" pitchFamily="49" charset="0"/>
              </a:rPr>
              <a:t>会安装最新版本的包，并且安装该包的依赖包</a:t>
            </a:r>
            <a:r>
              <a:rPr lang="en-US" altLang="zh-CN" sz="2500" dirty="0">
                <a:latin typeface="Consolas" panose="020B0609020204030204" pitchFamily="49" charset="0"/>
              </a:rPr>
              <a:t>)</a:t>
            </a:r>
          </a:p>
          <a:p>
            <a:pPr marL="630250" lvl="1" indent="0">
              <a:buNone/>
            </a:pP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 install -y </a:t>
            </a:r>
            <a:r>
              <a:rPr lang="en-US" altLang="zh-CN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geopandas</a:t>
            </a: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contextily</a:t>
            </a:r>
            <a:endParaRPr lang="en-US" altLang="zh-CN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703" y="2316804"/>
            <a:ext cx="11942806" cy="437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5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1</a:t>
            </a:r>
            <a:r>
              <a:rPr lang="zh-CN" altLang="en-US" dirty="0"/>
              <a:t>：空间数据可视化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6567" y="1918469"/>
            <a:ext cx="15592959" cy="6280861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3866927" y="2206501"/>
            <a:ext cx="4104456" cy="648072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 flipH="1">
            <a:off x="642358" y="2998589"/>
            <a:ext cx="1224000" cy="504056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 flipH="1">
            <a:off x="1778695" y="3358629"/>
            <a:ext cx="1188000" cy="504056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254358" y="4504877"/>
            <a:ext cx="3548673" cy="1158007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81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：空间数据可视化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sz="2800" dirty="0" smtClean="0"/>
              <a:t>python</a:t>
            </a:r>
            <a:r>
              <a:rPr lang="zh-CN" altLang="en-US" sz="2800" dirty="0"/>
              <a:t>版本：</a:t>
            </a:r>
            <a:r>
              <a:rPr lang="en-US" altLang="zh-CN" sz="2800" dirty="0"/>
              <a:t>3.7</a:t>
            </a:r>
          </a:p>
          <a:p>
            <a:r>
              <a:rPr lang="zh-CN" altLang="en-US" sz="2800" dirty="0"/>
              <a:t>核心第三方包：</a:t>
            </a:r>
            <a:r>
              <a:rPr lang="en-US" altLang="zh-CN" sz="2800" u="sng" dirty="0" err="1">
                <a:hlinkClick r:id="rId2"/>
              </a:rPr>
              <a:t>geopandas</a:t>
            </a:r>
            <a:r>
              <a:rPr lang="zh-CN" altLang="en-US" sz="2800" dirty="0"/>
              <a:t> </a:t>
            </a:r>
            <a:r>
              <a:rPr lang="en-US" altLang="zh-CN" sz="2800" dirty="0"/>
              <a:t>&amp; </a:t>
            </a:r>
            <a:r>
              <a:rPr lang="en-US" altLang="zh-CN" sz="2800" u="sng" dirty="0" err="1">
                <a:hlinkClick r:id="rId3"/>
              </a:rPr>
              <a:t>contextily</a:t>
            </a:r>
            <a:endParaRPr lang="zh-CN" altLang="en-US" sz="2800" dirty="0"/>
          </a:p>
          <a:p>
            <a:r>
              <a:rPr lang="zh-CN" altLang="en-US" sz="2800" dirty="0" smtClean="0"/>
              <a:t>数据 （</a:t>
            </a:r>
            <a:r>
              <a:rPr lang="en-US" altLang="zh-CN" sz="2800" dirty="0" smtClean="0"/>
              <a:t>Exercise1/data/</a:t>
            </a:r>
            <a:r>
              <a:rPr lang="zh-CN" altLang="en-US" sz="2800" dirty="0" smtClean="0"/>
              <a:t>）：</a:t>
            </a:r>
            <a:endParaRPr lang="zh-CN" alt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u="sng" dirty="0"/>
              <a:t>shan3xi.json</a:t>
            </a:r>
            <a:r>
              <a:rPr lang="zh-CN" altLang="en-US" sz="2800" dirty="0"/>
              <a:t>：陕西省行政区划</a:t>
            </a:r>
            <a:r>
              <a:rPr lang="en-US" altLang="zh-CN" sz="2800" dirty="0" err="1"/>
              <a:t>geojson</a:t>
            </a:r>
            <a:r>
              <a:rPr lang="zh-CN" altLang="en-US" sz="2800" dirty="0"/>
              <a:t>格式文件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u="sng" dirty="0"/>
              <a:t>pois.txt</a:t>
            </a:r>
            <a:r>
              <a:rPr lang="en-US" altLang="zh-CN" sz="2800" dirty="0"/>
              <a:t>: </a:t>
            </a:r>
            <a:r>
              <a:rPr lang="zh-CN" altLang="en-US" sz="2800" dirty="0"/>
              <a:t>陕西省内旅游景点</a:t>
            </a:r>
            <a:r>
              <a:rPr lang="zh-CN" altLang="en-US" sz="2800" dirty="0" smtClean="0"/>
              <a:t>数据，有噪音，坐标系</a:t>
            </a:r>
            <a:r>
              <a:rPr lang="en-US" altLang="zh-CN" sz="2800" dirty="0" smtClean="0"/>
              <a:t>4326 (</a:t>
            </a:r>
            <a:r>
              <a:rPr lang="zh-CN" altLang="en-US" sz="2800" dirty="0" smtClean="0"/>
              <a:t>经度字段：</a:t>
            </a:r>
            <a:r>
              <a:rPr lang="en-US" altLang="zh-CN" sz="2800" dirty="0" err="1" smtClean="0"/>
              <a:t>lng</a:t>
            </a:r>
            <a:r>
              <a:rPr lang="zh-CN" altLang="en-US" sz="2800" dirty="0" smtClean="0"/>
              <a:t>，维度字段：</a:t>
            </a:r>
            <a:r>
              <a:rPr lang="en-US" altLang="zh-CN" sz="2800" dirty="0" err="1" smtClean="0"/>
              <a:t>lat</a:t>
            </a:r>
            <a:r>
              <a:rPr lang="en-US" altLang="zh-CN" sz="2800" dirty="0" smtClean="0"/>
              <a:t>)</a:t>
            </a:r>
          </a:p>
          <a:p>
            <a:r>
              <a:rPr lang="zh-CN" altLang="en-US" sz="2800" dirty="0" smtClean="0"/>
              <a:t>代码：</a:t>
            </a:r>
            <a:r>
              <a:rPr lang="en-US" altLang="zh-CN" sz="2800" dirty="0" err="1"/>
              <a:t>SpatialDataVisualization.ipynb</a:t>
            </a:r>
            <a:endParaRPr lang="zh-CN" altLang="en-US" sz="2800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320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Python for GIS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优点：</a:t>
            </a:r>
            <a:endParaRPr lang="en-US" altLang="zh-CN" sz="2800" dirty="0" smtClean="0"/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经济成本为零：</a:t>
            </a:r>
            <a:r>
              <a:rPr lang="en-US" altLang="zh-CN" sz="2800" dirty="0">
                <a:solidFill>
                  <a:schemeClr val="bg1"/>
                </a:solidFill>
              </a:rPr>
              <a:t>Python</a:t>
            </a:r>
            <a:r>
              <a:rPr lang="zh-CN" altLang="en-US" sz="2800" dirty="0">
                <a:solidFill>
                  <a:schemeClr val="bg1"/>
                </a:solidFill>
              </a:rPr>
              <a:t>中的所有模块都是免费的（</a:t>
            </a:r>
            <a:r>
              <a:rPr lang="en-US" altLang="zh-CN" sz="2800" dirty="0" err="1">
                <a:solidFill>
                  <a:schemeClr val="bg1"/>
                </a:solidFill>
              </a:rPr>
              <a:t>arcpy</a:t>
            </a:r>
            <a:r>
              <a:rPr lang="zh-CN" altLang="en-US" sz="2800" dirty="0">
                <a:solidFill>
                  <a:schemeClr val="bg1"/>
                </a:solidFill>
              </a:rPr>
              <a:t>除外）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更有利于学习与理解地理处理的原理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处理效率很高：可以用于处理大数据，脚本复用性高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灵活性高：支持多种多样的数据格式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多种可选的第三方库</a:t>
            </a:r>
            <a:r>
              <a:rPr lang="en-US" altLang="zh-CN" sz="2800" dirty="0">
                <a:solidFill>
                  <a:schemeClr val="bg1"/>
                </a:solidFill>
              </a:rPr>
              <a:t>&amp;</a:t>
            </a:r>
            <a:r>
              <a:rPr lang="zh-CN" altLang="en-US" sz="2800" dirty="0">
                <a:solidFill>
                  <a:schemeClr val="bg1"/>
                </a:solidFill>
              </a:rPr>
              <a:t>应用：如使用</a:t>
            </a:r>
            <a:r>
              <a:rPr lang="en-US" altLang="zh-CN" sz="2800" dirty="0" err="1">
                <a:solidFill>
                  <a:schemeClr val="bg1"/>
                </a:solidFill>
              </a:rPr>
              <a:t>GeoDiango+PostGIS</a:t>
            </a:r>
            <a:r>
              <a:rPr lang="zh-CN" altLang="en-US" sz="2800" dirty="0">
                <a:solidFill>
                  <a:schemeClr val="bg1"/>
                </a:solidFill>
              </a:rPr>
              <a:t>实现</a:t>
            </a:r>
            <a:r>
              <a:rPr lang="en-US" altLang="zh-CN" sz="2800" dirty="0">
                <a:solidFill>
                  <a:schemeClr val="bg1"/>
                </a:solidFill>
              </a:rPr>
              <a:t>Web-GIS</a:t>
            </a:r>
            <a:r>
              <a:rPr lang="zh-CN" altLang="en-US" sz="2800" dirty="0">
                <a:solidFill>
                  <a:schemeClr val="bg1"/>
                </a:solidFill>
              </a:rPr>
              <a:t>应用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 smtClean="0"/>
              <a:t>缺点：</a:t>
            </a:r>
            <a:endParaRPr lang="en-US" altLang="zh-CN" sz="2800" dirty="0" smtClean="0"/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学习成本高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>
                <a:solidFill>
                  <a:schemeClr val="bg1"/>
                </a:solidFill>
              </a:rPr>
              <a:t>简单的数据可视化，数据编辑及地理处理比使用</a:t>
            </a:r>
            <a:r>
              <a:rPr lang="en-US" altLang="zh-CN" sz="2800" dirty="0">
                <a:solidFill>
                  <a:schemeClr val="bg1"/>
                </a:solidFill>
              </a:rPr>
              <a:t>GIS</a:t>
            </a:r>
            <a:r>
              <a:rPr lang="zh-CN" altLang="en-US" sz="2800" dirty="0">
                <a:solidFill>
                  <a:schemeClr val="bg1"/>
                </a:solidFill>
              </a:rPr>
              <a:t>软件更为复杂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207330" y="7175053"/>
            <a:ext cx="6054923" cy="1985221"/>
            <a:chOff x="3873430" y="4414200"/>
            <a:chExt cx="4392488" cy="1440160"/>
          </a:xfrm>
        </p:grpSpPr>
        <p:sp>
          <p:nvSpPr>
            <p:cNvPr id="9" name="横卷形 8"/>
            <p:cNvSpPr/>
            <p:nvPr/>
          </p:nvSpPr>
          <p:spPr>
            <a:xfrm>
              <a:off x="3873430" y="4414200"/>
              <a:ext cx="4392488" cy="1440160"/>
            </a:xfrm>
            <a:prstGeom prst="horizontalScroll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757" dirty="0"/>
                <a:t>GIS</a:t>
              </a:r>
              <a:r>
                <a:rPr lang="zh-CN" altLang="en-US" sz="2757" dirty="0"/>
                <a:t>软件</a:t>
              </a:r>
              <a:r>
                <a:rPr lang="en-US" altLang="zh-CN" sz="2757" dirty="0"/>
                <a:t> + Python</a:t>
              </a:r>
              <a:endParaRPr lang="zh-CN" altLang="en-US" sz="2757" dirty="0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76" y="4709823"/>
              <a:ext cx="936104" cy="818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552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 in ArcGIS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64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26767" y="5240778"/>
            <a:ext cx="1195332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 smtClean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600" dirty="0" smtClean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站点包：</a:t>
            </a:r>
            <a:r>
              <a:rPr lang="en-US" altLang="zh-CN" sz="3600" dirty="0" err="1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</a:t>
            </a:r>
            <a:r>
              <a:rPr lang="en-US" altLang="zh-CN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&amp; ArcGIS API for </a:t>
            </a:r>
            <a:r>
              <a:rPr lang="en-US" altLang="zh-CN" sz="3600" dirty="0" smtClean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endParaRPr lang="en-US" altLang="zh-CN" sz="3600" dirty="0">
              <a:solidFill>
                <a:srgbClr val="97BA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291716" y="2740161"/>
            <a:ext cx="1914612" cy="1914612"/>
            <a:chOff x="5107058" y="2004217"/>
            <a:chExt cx="1914612" cy="1914612"/>
          </a:xfrm>
        </p:grpSpPr>
        <p:grpSp>
          <p:nvGrpSpPr>
            <p:cNvPr id="4" name="组合 3"/>
            <p:cNvGrpSpPr/>
            <p:nvPr/>
          </p:nvGrpSpPr>
          <p:grpSpPr>
            <a:xfrm>
              <a:off x="5107058" y="2004217"/>
              <a:ext cx="1914612" cy="1914612"/>
              <a:chOff x="4833033" y="1207640"/>
              <a:chExt cx="2525933" cy="2525933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4867841" y="1248228"/>
                <a:ext cx="2485345" cy="2485345"/>
              </a:xfrm>
              <a:prstGeom prst="ellipse">
                <a:avLst/>
              </a:prstGeom>
              <a:solidFill>
                <a:srgbClr val="97BAFF"/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同心圆 6"/>
              <p:cNvSpPr/>
              <p:nvPr/>
            </p:nvSpPr>
            <p:spPr>
              <a:xfrm>
                <a:off x="4833033" y="1207640"/>
                <a:ext cx="2525933" cy="2525933"/>
              </a:xfrm>
              <a:prstGeom prst="donut">
                <a:avLst>
                  <a:gd name="adj" fmla="val 4637"/>
                </a:avLst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5598105" y="2561104"/>
              <a:ext cx="9434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空心弧 12"/>
          <p:cNvSpPr/>
          <p:nvPr/>
        </p:nvSpPr>
        <p:spPr>
          <a:xfrm>
            <a:off x="7180641" y="2566541"/>
            <a:ext cx="2136762" cy="2148115"/>
          </a:xfrm>
          <a:prstGeom prst="blockArc">
            <a:avLst>
              <a:gd name="adj1" fmla="val 12320495"/>
              <a:gd name="adj2" fmla="val 21549215"/>
              <a:gd name="adj3" fmla="val 0"/>
            </a:avLst>
          </a:prstGeom>
          <a:noFill/>
          <a:ln w="25400" cap="rnd">
            <a:solidFill>
              <a:srgbClr val="1E1E1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559" y="406301"/>
            <a:ext cx="2011819" cy="70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00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ED25DC-76FB-4A8A-88AF-58799CD01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ArcPy</a:t>
            </a:r>
            <a:r>
              <a:rPr lang="en-US" altLang="zh-CN" dirty="0"/>
              <a:t> &amp; ArcGIS API </a:t>
            </a:r>
            <a:r>
              <a:rPr lang="en-US" altLang="zh-CN" dirty="0" smtClean="0"/>
              <a:t>for Python 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9E4F9B5-270F-4C2D-BE95-1FDEF1B2D6B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 err="1" smtClean="0"/>
              <a:t>ArcPy</a:t>
            </a:r>
            <a:r>
              <a:rPr lang="en-US" altLang="zh-CN" sz="2800" dirty="0" smtClean="0"/>
              <a:t> (2.x &amp; 3.x):</a:t>
            </a:r>
          </a:p>
          <a:p>
            <a:r>
              <a:rPr lang="en-US" altLang="zh-CN" sz="2800" dirty="0" smtClean="0"/>
              <a:t>Python</a:t>
            </a:r>
            <a:r>
              <a:rPr lang="zh-CN" altLang="en-US" sz="2800" dirty="0"/>
              <a:t>库，为用户提供了使用</a:t>
            </a:r>
            <a:r>
              <a:rPr lang="en-US" altLang="zh-CN" sz="2800" dirty="0"/>
              <a:t>Python</a:t>
            </a:r>
            <a:r>
              <a:rPr lang="zh-CN" altLang="en-US" sz="2800" dirty="0"/>
              <a:t>语言操作</a:t>
            </a:r>
            <a:r>
              <a:rPr lang="zh-CN" altLang="en-US" sz="2800" dirty="0" smtClean="0"/>
              <a:t>所有</a:t>
            </a:r>
            <a:r>
              <a:rPr lang="en-US" altLang="zh-CN" sz="2800" dirty="0" smtClean="0"/>
              <a:t>ArcGIS</a:t>
            </a:r>
            <a:r>
              <a:rPr lang="zh-CN" altLang="en-US" sz="2800" dirty="0" smtClean="0"/>
              <a:t>桌面地理</a:t>
            </a:r>
            <a:r>
              <a:rPr lang="zh-CN" altLang="en-US" sz="2800" dirty="0"/>
              <a:t>处理工具（包括扩展模块）的入口，并提供了多种有用的函数和类，以用于处理和查询</a:t>
            </a:r>
            <a:r>
              <a:rPr lang="en-US" altLang="zh-CN" sz="2800" dirty="0"/>
              <a:t>GIS</a:t>
            </a:r>
            <a:r>
              <a:rPr lang="zh-CN" altLang="en-US" sz="2800" dirty="0"/>
              <a:t>数据。</a:t>
            </a:r>
            <a:endParaRPr lang="en-US" altLang="zh-CN" sz="2800" dirty="0"/>
          </a:p>
          <a:p>
            <a:pPr lvl="1"/>
            <a:r>
              <a:rPr lang="en-US" altLang="zh-CN" sz="2800" dirty="0">
                <a:solidFill>
                  <a:schemeClr val="bg1"/>
                </a:solidFill>
              </a:rPr>
              <a:t>ArcGIS Pro 2.4 python version 3.6</a:t>
            </a:r>
          </a:p>
          <a:p>
            <a:pPr lvl="1"/>
            <a:r>
              <a:rPr lang="en-US" altLang="zh-CN" sz="2800" dirty="0">
                <a:solidFill>
                  <a:schemeClr val="bg1"/>
                </a:solidFill>
              </a:rPr>
              <a:t>ArcGIS Desktop 10.7 python version 2.7 </a:t>
            </a:r>
            <a:r>
              <a:rPr lang="zh-CN" altLang="en-US" sz="2800" dirty="0">
                <a:solidFill>
                  <a:schemeClr val="bg1"/>
                </a:solidFill>
              </a:rPr>
              <a:t>（</a:t>
            </a:r>
            <a:r>
              <a:rPr lang="en-US" altLang="zh-CN" sz="2800" dirty="0">
                <a:solidFill>
                  <a:schemeClr val="bg1"/>
                </a:solidFill>
              </a:rPr>
              <a:t>ArcGIS Desktop</a:t>
            </a:r>
            <a:r>
              <a:rPr lang="zh-CN" altLang="en-US" sz="2800" dirty="0">
                <a:solidFill>
                  <a:schemeClr val="bg1"/>
                </a:solidFill>
              </a:rPr>
              <a:t>会持续对</a:t>
            </a:r>
            <a:r>
              <a:rPr lang="en-US" altLang="zh-CN" sz="2800" dirty="0">
                <a:solidFill>
                  <a:schemeClr val="bg1"/>
                </a:solidFill>
              </a:rPr>
              <a:t>2.x</a:t>
            </a:r>
            <a:r>
              <a:rPr lang="zh-CN" altLang="en-US" sz="2800" dirty="0">
                <a:solidFill>
                  <a:schemeClr val="bg1"/>
                </a:solidFill>
              </a:rPr>
              <a:t>进行</a:t>
            </a:r>
            <a:r>
              <a:rPr lang="zh-CN" altLang="en-US" sz="2800" dirty="0" smtClean="0">
                <a:solidFill>
                  <a:schemeClr val="bg1"/>
                </a:solidFill>
              </a:rPr>
              <a:t>支持）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lvl="1"/>
            <a:r>
              <a:rPr lang="en-US" altLang="zh-CN" sz="2800" dirty="0">
                <a:solidFill>
                  <a:schemeClr val="bg1"/>
                </a:solidFill>
              </a:rPr>
              <a:t>ArcGIS Server 10.7 python version 2.7 &amp; 3.6</a:t>
            </a:r>
          </a:p>
          <a:p>
            <a:pPr marL="551469" lvl="1" indent="0">
              <a:buNone/>
            </a:pPr>
            <a:endParaRPr lang="en-US" altLang="zh-CN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2800" dirty="0" smtClean="0"/>
              <a:t>ArcGIS API for Python 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3.x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:</a:t>
            </a:r>
          </a:p>
          <a:p>
            <a:r>
              <a:rPr lang="en-US" altLang="zh-CN" sz="2800" dirty="0" smtClean="0"/>
              <a:t>Python </a:t>
            </a:r>
            <a:r>
              <a:rPr lang="zh-CN" altLang="en-US" sz="2800" dirty="0" smtClean="0"/>
              <a:t>库，主要用于管理及使用</a:t>
            </a:r>
            <a:r>
              <a:rPr lang="en-US" altLang="zh-CN" sz="2800" dirty="0" smtClean="0"/>
              <a:t>Web GIS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AKA ArcGIS Online/Portal</a:t>
            </a:r>
            <a:r>
              <a:rPr lang="zh-CN" altLang="en-US" sz="2800" dirty="0" smtClean="0"/>
              <a:t>）中的空间资源。可用</a:t>
            </a:r>
            <a:r>
              <a:rPr lang="zh-CN" altLang="en-US" sz="2800" dirty="0"/>
              <a:t>于执行 </a:t>
            </a:r>
            <a:r>
              <a:rPr lang="en-US" altLang="zh-CN" sz="2800" dirty="0"/>
              <a:t>GIS </a:t>
            </a:r>
            <a:r>
              <a:rPr lang="zh-CN" altLang="en-US" sz="2800" dirty="0"/>
              <a:t>可视化和分析、空间数据管理和 </a:t>
            </a:r>
            <a:r>
              <a:rPr lang="en-US" altLang="zh-CN" sz="2800" dirty="0"/>
              <a:t>GIS </a:t>
            </a:r>
            <a:r>
              <a:rPr lang="zh-CN" altLang="en-US" sz="2800" dirty="0"/>
              <a:t>系统管理任务，这些任务可以以交互方式运行，也可以使用脚本运行。</a:t>
            </a:r>
            <a:endParaRPr lang="en-US" altLang="zh-CN" sz="2800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55CE72EF-1631-41D0-AFE4-127B68253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90" r="31187"/>
          <a:stretch/>
        </p:blipFill>
        <p:spPr>
          <a:xfrm>
            <a:off x="15028167" y="-41139"/>
            <a:ext cx="1575743" cy="17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7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 for GIS</a:t>
            </a:r>
            <a:r>
              <a:rPr lang="zh-CN" altLang="en-US" dirty="0"/>
              <a:t>基础</a:t>
            </a:r>
          </a:p>
        </p:txBody>
      </p:sp>
    </p:spTree>
    <p:extLst>
      <p:ext uri="{BB962C8B-B14F-4D97-AF65-F5344CB8AC3E}">
        <p14:creationId xmlns:p14="http://schemas.microsoft.com/office/powerpoint/2010/main" val="383816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ArcPy</a:t>
            </a:r>
            <a:r>
              <a:rPr lang="zh-CN" altLang="en-US" dirty="0" smtClean="0"/>
              <a:t>的</a:t>
            </a:r>
            <a:r>
              <a:rPr lang="zh-CN" altLang="en-US" dirty="0"/>
              <a:t>发展历程</a:t>
            </a:r>
          </a:p>
        </p:txBody>
      </p:sp>
      <p:cxnSp>
        <p:nvCxnSpPr>
          <p:cNvPr id="28" name="直接连接符 27"/>
          <p:cNvCxnSpPr>
            <a:cxnSpLocks/>
            <a:stCxn id="29" idx="6"/>
          </p:cNvCxnSpPr>
          <p:nvPr/>
        </p:nvCxnSpPr>
        <p:spPr>
          <a:xfrm>
            <a:off x="1296579" y="5134336"/>
            <a:ext cx="13746459" cy="0"/>
          </a:xfrm>
          <a:prstGeom prst="lin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29" name="椭圆 28"/>
          <p:cNvSpPr/>
          <p:nvPr/>
        </p:nvSpPr>
        <p:spPr>
          <a:xfrm>
            <a:off x="1017719" y="4971480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205568" y="5007668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291697" y="5007671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9017260" y="5004329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1495451" y="5004329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3247693" y="4989578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65" name="任意多边形 64"/>
          <p:cNvSpPr/>
          <p:nvPr userDrawn="1"/>
        </p:nvSpPr>
        <p:spPr>
          <a:xfrm>
            <a:off x="1187796" y="5299985"/>
            <a:ext cx="1469964" cy="1262511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 9.0/9.1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63" name="任意多边形 62"/>
          <p:cNvSpPr/>
          <p:nvPr userDrawn="1"/>
        </p:nvSpPr>
        <p:spPr>
          <a:xfrm>
            <a:off x="3173017" y="5274916"/>
            <a:ext cx="1518030" cy="1287580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 9.2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61" name="任意多边形 60"/>
          <p:cNvSpPr/>
          <p:nvPr userDrawn="1"/>
        </p:nvSpPr>
        <p:spPr>
          <a:xfrm>
            <a:off x="5093178" y="5356894"/>
            <a:ext cx="1752497" cy="1205601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</a:t>
            </a:r>
          </a:p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9.3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57" name="任意多边形 56"/>
          <p:cNvSpPr/>
          <p:nvPr userDrawn="1"/>
        </p:nvSpPr>
        <p:spPr>
          <a:xfrm flipH="1">
            <a:off x="10097121" y="5272103"/>
            <a:ext cx="1711606" cy="1281316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</a:t>
            </a:r>
          </a:p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10.4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40" name="任意多边形 39"/>
          <p:cNvSpPr/>
          <p:nvPr/>
        </p:nvSpPr>
        <p:spPr>
          <a:xfrm rot="10800000">
            <a:off x="1236451" y="2510118"/>
            <a:ext cx="1855238" cy="2443270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EA53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1" name="任意多边形 40"/>
          <p:cNvSpPr/>
          <p:nvPr/>
        </p:nvSpPr>
        <p:spPr>
          <a:xfrm rot="10800000">
            <a:off x="3194211" y="2752135"/>
            <a:ext cx="1726922" cy="2279625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1B8A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2" name="任意多边形 41"/>
          <p:cNvSpPr/>
          <p:nvPr/>
        </p:nvSpPr>
        <p:spPr>
          <a:xfrm rot="10800000">
            <a:off x="5033971" y="2914991"/>
            <a:ext cx="1741942" cy="2156011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4BA93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 dirty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5" name="任意多边形 44"/>
          <p:cNvSpPr/>
          <p:nvPr/>
        </p:nvSpPr>
        <p:spPr>
          <a:xfrm rot="10800000" flipH="1">
            <a:off x="12070777" y="3103509"/>
            <a:ext cx="1502762" cy="1877674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EA53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6" name="任意多边形 45"/>
          <p:cNvSpPr/>
          <p:nvPr/>
        </p:nvSpPr>
        <p:spPr>
          <a:xfrm rot="10800000">
            <a:off x="6911613" y="3060837"/>
            <a:ext cx="1543726" cy="1913608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E2524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7156624" y="4980086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8" name="任意多边形 47"/>
          <p:cNvSpPr/>
          <p:nvPr/>
        </p:nvSpPr>
        <p:spPr>
          <a:xfrm flipH="1">
            <a:off x="11951578" y="5330041"/>
            <a:ext cx="1548938" cy="1232455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Pro</a:t>
            </a:r>
          </a:p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1.2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168546" y="2915452"/>
            <a:ext cx="1866389" cy="68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930" kern="0" dirty="0" err="1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arcgisscripting</a:t>
            </a:r>
            <a:endParaRPr lang="en-US" altLang="zh-CN" sz="1930" kern="0" dirty="0">
              <a:solidFill>
                <a:sysClr val="window" lastClr="FFFFFF"/>
              </a:solidFill>
              <a:latin typeface="+mj-lt"/>
              <a:ea typeface="Gulim" panose="020B0600000101010101" pitchFamily="34" charset="-127"/>
            </a:endParaRPr>
          </a:p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2.4</a:t>
            </a:r>
          </a:p>
        </p:txBody>
      </p:sp>
      <p:sp>
        <p:nvSpPr>
          <p:cNvPr id="51" name="矩形 50"/>
          <p:cNvSpPr/>
          <p:nvPr/>
        </p:nvSpPr>
        <p:spPr>
          <a:xfrm>
            <a:off x="1235812" y="2722214"/>
            <a:ext cx="1866389" cy="98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基于</a:t>
            </a: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dispatch</a:t>
            </a:r>
          </a:p>
          <a:p>
            <a:pPr>
              <a:defRPr/>
            </a:pPr>
            <a:r>
              <a:rPr lang="en-US" altLang="zh-CN" sz="1930" kern="0" dirty="0" err="1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geoprocessor</a:t>
            </a:r>
            <a:endParaRPr lang="en-US" altLang="zh-CN" sz="1930" kern="0" dirty="0">
              <a:solidFill>
                <a:sysClr val="window" lastClr="FFFFFF"/>
              </a:solidFill>
              <a:latin typeface="+mj-lt"/>
              <a:ea typeface="Gulim" panose="020B0600000101010101" pitchFamily="34" charset="-127"/>
            </a:endParaRPr>
          </a:p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2.1</a:t>
            </a:r>
          </a:p>
        </p:txBody>
      </p:sp>
      <p:sp>
        <p:nvSpPr>
          <p:cNvPr id="52" name="矩形 51"/>
          <p:cNvSpPr/>
          <p:nvPr/>
        </p:nvSpPr>
        <p:spPr>
          <a:xfrm>
            <a:off x="5117507" y="3039525"/>
            <a:ext cx="1383963" cy="389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sz="1930" kern="0" dirty="0">
              <a:solidFill>
                <a:sysClr val="window" lastClr="FFFFFF"/>
              </a:solidFill>
              <a:ea typeface="Gulim" panose="020B0600000101010101" pitchFamily="34" charset="-127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8614801" y="2753271"/>
            <a:ext cx="1588674" cy="2251059"/>
            <a:chOff x="6646119" y="3113081"/>
            <a:chExt cx="1152489" cy="1633010"/>
          </a:xfrm>
        </p:grpSpPr>
        <p:sp>
          <p:nvSpPr>
            <p:cNvPr id="44" name="任意多边形 43"/>
            <p:cNvSpPr/>
            <p:nvPr/>
          </p:nvSpPr>
          <p:spPr>
            <a:xfrm rot="10800000" flipH="1">
              <a:off x="6646119" y="3113081"/>
              <a:ext cx="1152489" cy="1633010"/>
            </a:xfrm>
            <a:custGeom>
              <a:avLst/>
              <a:gdLst>
                <a:gd name="connsiteX0" fmla="*/ 847856 w 1017431"/>
                <a:gd name="connsiteY0" fmla="*/ 1378039 h 1378039"/>
                <a:gd name="connsiteX1" fmla="*/ 169575 w 1017431"/>
                <a:gd name="connsiteY1" fmla="*/ 1378039 h 1378039"/>
                <a:gd name="connsiteX2" fmla="*/ 0 w 1017431"/>
                <a:gd name="connsiteY2" fmla="*/ 1208464 h 1378039"/>
                <a:gd name="connsiteX3" fmla="*/ 0 w 1017431"/>
                <a:gd name="connsiteY3" fmla="*/ 517304 h 1378039"/>
                <a:gd name="connsiteX4" fmla="*/ 169575 w 1017431"/>
                <a:gd name="connsiteY4" fmla="*/ 347729 h 1378039"/>
                <a:gd name="connsiteX5" fmla="*/ 546298 w 1017431"/>
                <a:gd name="connsiteY5" fmla="*/ 347729 h 1378039"/>
                <a:gd name="connsiteX6" fmla="*/ 546298 w 1017431"/>
                <a:gd name="connsiteY6" fmla="*/ 0 h 1378039"/>
                <a:gd name="connsiteX7" fmla="*/ 816368 w 1017431"/>
                <a:gd name="connsiteY7" fmla="*/ 347729 h 1378039"/>
                <a:gd name="connsiteX8" fmla="*/ 847856 w 1017431"/>
                <a:gd name="connsiteY8" fmla="*/ 347729 h 1378039"/>
                <a:gd name="connsiteX9" fmla="*/ 1017431 w 1017431"/>
                <a:gd name="connsiteY9" fmla="*/ 517304 h 1378039"/>
                <a:gd name="connsiteX10" fmla="*/ 1017431 w 1017431"/>
                <a:gd name="connsiteY10" fmla="*/ 1208464 h 1378039"/>
                <a:gd name="connsiteX11" fmla="*/ 847856 w 1017431"/>
                <a:gd name="connsiteY11" fmla="*/ 1378039 h 137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7431" h="1378039">
                  <a:moveTo>
                    <a:pt x="847856" y="1378039"/>
                  </a:moveTo>
                  <a:lnTo>
                    <a:pt x="169575" y="1378039"/>
                  </a:lnTo>
                  <a:cubicBezTo>
                    <a:pt x="75921" y="1378039"/>
                    <a:pt x="0" y="1302118"/>
                    <a:pt x="0" y="1208464"/>
                  </a:cubicBezTo>
                  <a:lnTo>
                    <a:pt x="0" y="517304"/>
                  </a:lnTo>
                  <a:cubicBezTo>
                    <a:pt x="0" y="423650"/>
                    <a:pt x="75921" y="347729"/>
                    <a:pt x="169575" y="347729"/>
                  </a:cubicBezTo>
                  <a:lnTo>
                    <a:pt x="546298" y="347729"/>
                  </a:lnTo>
                  <a:lnTo>
                    <a:pt x="546298" y="0"/>
                  </a:lnTo>
                  <a:lnTo>
                    <a:pt x="816368" y="347729"/>
                  </a:lnTo>
                  <a:lnTo>
                    <a:pt x="847856" y="347729"/>
                  </a:lnTo>
                  <a:cubicBezTo>
                    <a:pt x="941510" y="347729"/>
                    <a:pt x="1017431" y="423650"/>
                    <a:pt x="1017431" y="517304"/>
                  </a:cubicBezTo>
                  <a:lnTo>
                    <a:pt x="1017431" y="1208464"/>
                  </a:lnTo>
                  <a:cubicBezTo>
                    <a:pt x="1017431" y="1302118"/>
                    <a:pt x="941510" y="1378039"/>
                    <a:pt x="847856" y="1378039"/>
                  </a:cubicBezTo>
                  <a:close/>
                </a:path>
              </a:pathLst>
            </a:custGeom>
            <a:solidFill>
              <a:srgbClr val="1B8A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54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667837" y="3268300"/>
              <a:ext cx="1120208" cy="497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Python 2.7</a:t>
              </a:r>
            </a:p>
            <a:p>
              <a:pPr>
                <a:defRPr/>
              </a:pPr>
              <a:r>
                <a:rPr lang="zh-CN" altLang="en-US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第三方包</a:t>
              </a:r>
              <a:endPara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275810" y="2493531"/>
            <a:ext cx="2114287" cy="2642316"/>
            <a:chOff x="5468312" y="3362184"/>
            <a:chExt cx="1368213" cy="1404593"/>
          </a:xfrm>
        </p:grpSpPr>
        <p:sp>
          <p:nvSpPr>
            <p:cNvPr id="43" name="任意多边形 42"/>
            <p:cNvSpPr/>
            <p:nvPr/>
          </p:nvSpPr>
          <p:spPr>
            <a:xfrm rot="10800000" flipH="1">
              <a:off x="5468312" y="3362184"/>
              <a:ext cx="1085488" cy="1404593"/>
            </a:xfrm>
            <a:custGeom>
              <a:avLst/>
              <a:gdLst>
                <a:gd name="connsiteX0" fmla="*/ 847856 w 1017431"/>
                <a:gd name="connsiteY0" fmla="*/ 1378039 h 1378039"/>
                <a:gd name="connsiteX1" fmla="*/ 169575 w 1017431"/>
                <a:gd name="connsiteY1" fmla="*/ 1378039 h 1378039"/>
                <a:gd name="connsiteX2" fmla="*/ 0 w 1017431"/>
                <a:gd name="connsiteY2" fmla="*/ 1208464 h 1378039"/>
                <a:gd name="connsiteX3" fmla="*/ 0 w 1017431"/>
                <a:gd name="connsiteY3" fmla="*/ 517304 h 1378039"/>
                <a:gd name="connsiteX4" fmla="*/ 169575 w 1017431"/>
                <a:gd name="connsiteY4" fmla="*/ 347729 h 1378039"/>
                <a:gd name="connsiteX5" fmla="*/ 546298 w 1017431"/>
                <a:gd name="connsiteY5" fmla="*/ 347729 h 1378039"/>
                <a:gd name="connsiteX6" fmla="*/ 546298 w 1017431"/>
                <a:gd name="connsiteY6" fmla="*/ 0 h 1378039"/>
                <a:gd name="connsiteX7" fmla="*/ 816368 w 1017431"/>
                <a:gd name="connsiteY7" fmla="*/ 347729 h 1378039"/>
                <a:gd name="connsiteX8" fmla="*/ 847856 w 1017431"/>
                <a:gd name="connsiteY8" fmla="*/ 347729 h 1378039"/>
                <a:gd name="connsiteX9" fmla="*/ 1017431 w 1017431"/>
                <a:gd name="connsiteY9" fmla="*/ 517304 h 1378039"/>
                <a:gd name="connsiteX10" fmla="*/ 1017431 w 1017431"/>
                <a:gd name="connsiteY10" fmla="*/ 1208464 h 1378039"/>
                <a:gd name="connsiteX11" fmla="*/ 847856 w 1017431"/>
                <a:gd name="connsiteY11" fmla="*/ 1378039 h 137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7431" h="1378039">
                  <a:moveTo>
                    <a:pt x="847856" y="1378039"/>
                  </a:moveTo>
                  <a:lnTo>
                    <a:pt x="169575" y="1378039"/>
                  </a:lnTo>
                  <a:cubicBezTo>
                    <a:pt x="75921" y="1378039"/>
                    <a:pt x="0" y="1302118"/>
                    <a:pt x="0" y="1208464"/>
                  </a:cubicBezTo>
                  <a:lnTo>
                    <a:pt x="0" y="517304"/>
                  </a:lnTo>
                  <a:cubicBezTo>
                    <a:pt x="0" y="423650"/>
                    <a:pt x="75921" y="347729"/>
                    <a:pt x="169575" y="347729"/>
                  </a:cubicBezTo>
                  <a:lnTo>
                    <a:pt x="546298" y="347729"/>
                  </a:lnTo>
                  <a:lnTo>
                    <a:pt x="546298" y="0"/>
                  </a:lnTo>
                  <a:lnTo>
                    <a:pt x="816368" y="347729"/>
                  </a:lnTo>
                  <a:lnTo>
                    <a:pt x="847856" y="347729"/>
                  </a:lnTo>
                  <a:cubicBezTo>
                    <a:pt x="941510" y="347729"/>
                    <a:pt x="1017431" y="423650"/>
                    <a:pt x="1017431" y="517304"/>
                  </a:cubicBezTo>
                  <a:lnTo>
                    <a:pt x="1017431" y="1208464"/>
                  </a:lnTo>
                  <a:cubicBezTo>
                    <a:pt x="1017431" y="1302118"/>
                    <a:pt x="941510" y="1378039"/>
                    <a:pt x="847856" y="137803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54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482570" y="3420514"/>
              <a:ext cx="1353955" cy="680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自动化制图</a:t>
              </a:r>
              <a:endPara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endParaRPr>
            </a:p>
            <a:p>
              <a:pPr>
                <a:defRPr/>
              </a:pPr>
              <a:r>
                <a:rPr lang="zh-CN" altLang="en-US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数据访问</a:t>
              </a:r>
              <a:endPara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endParaRPr>
            </a:p>
            <a:p>
              <a:pPr>
                <a:defRPr/>
              </a:pPr>
              <a:r>
                <a:rPr lang="zh-CN" altLang="en-US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空间分析</a:t>
              </a:r>
              <a:endPara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endParaRPr>
            </a:p>
            <a:p>
              <a:pPr>
                <a:defRPr/>
              </a:pPr>
              <a:r>
                <a:rPr lang="en-US" altLang="zh-CN" sz="193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……</a:t>
              </a:r>
            </a:p>
          </p:txBody>
        </p:sp>
      </p:grpSp>
      <p:sp>
        <p:nvSpPr>
          <p:cNvPr id="56" name="矩形 55"/>
          <p:cNvSpPr/>
          <p:nvPr/>
        </p:nvSpPr>
        <p:spPr>
          <a:xfrm>
            <a:off x="6806780" y="3134395"/>
            <a:ext cx="1648559" cy="98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930" kern="0" dirty="0" err="1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ArcPy</a:t>
            </a:r>
            <a:r>
              <a:rPr lang="zh-CN" altLang="en-US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站点包</a:t>
            </a:r>
            <a:endParaRPr lang="en-US" altLang="zh-CN" sz="1930" kern="0" dirty="0">
              <a:solidFill>
                <a:sysClr val="window" lastClr="FFFFFF"/>
              </a:solidFill>
              <a:latin typeface="+mj-lt"/>
              <a:ea typeface="Gulim" panose="020B0600000101010101" pitchFamily="34" charset="-127"/>
            </a:endParaRPr>
          </a:p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2.6</a:t>
            </a:r>
          </a:p>
          <a:p>
            <a:pPr>
              <a:defRPr/>
            </a:pPr>
            <a:endParaRPr lang="en-US" altLang="zh-CN" sz="1930" kern="0" dirty="0">
              <a:solidFill>
                <a:sysClr val="window" lastClr="FFFFFF"/>
              </a:solidFill>
              <a:ea typeface="Gulim" panose="020B0600000101010101" pitchFamily="34" charset="-127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2106509" y="3243298"/>
            <a:ext cx="1477524" cy="389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3.4</a:t>
            </a:r>
          </a:p>
        </p:txBody>
      </p:sp>
      <p:sp>
        <p:nvSpPr>
          <p:cNvPr id="72" name="矩形 71"/>
          <p:cNvSpPr/>
          <p:nvPr/>
        </p:nvSpPr>
        <p:spPr>
          <a:xfrm>
            <a:off x="4989319" y="2961964"/>
            <a:ext cx="1873243" cy="68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930" kern="0" dirty="0" err="1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arcgisscripting</a:t>
            </a:r>
            <a:endParaRPr lang="en-US" altLang="zh-CN" sz="1930" kern="0" dirty="0">
              <a:solidFill>
                <a:sysClr val="window" lastClr="FFFFFF"/>
              </a:solidFill>
              <a:latin typeface="+mj-lt"/>
              <a:ea typeface="Gulim" panose="020B0600000101010101" pitchFamily="34" charset="-127"/>
            </a:endParaRPr>
          </a:p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2.5</a:t>
            </a:r>
          </a:p>
        </p:txBody>
      </p:sp>
      <p:sp>
        <p:nvSpPr>
          <p:cNvPr id="73" name="任意多边形 72"/>
          <p:cNvSpPr/>
          <p:nvPr/>
        </p:nvSpPr>
        <p:spPr>
          <a:xfrm>
            <a:off x="7177660" y="5356894"/>
            <a:ext cx="1752497" cy="1205601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</a:t>
            </a:r>
          </a:p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10.0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37" name="椭圆 33">
            <a:extLst>
              <a:ext uri="{FF2B5EF4-FFF2-40B4-BE49-F238E27FC236}">
                <a16:creationId xmlns:a16="http://schemas.microsoft.com/office/drawing/2014/main" id="{10980E15-CB8B-4B62-9320-347CB4BCD432}"/>
              </a:ext>
            </a:extLst>
          </p:cNvPr>
          <p:cNvSpPr/>
          <p:nvPr/>
        </p:nvSpPr>
        <p:spPr>
          <a:xfrm>
            <a:off x="14900684" y="4967465"/>
            <a:ext cx="278861" cy="3257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9" name="任意多边形 47">
            <a:extLst>
              <a:ext uri="{FF2B5EF4-FFF2-40B4-BE49-F238E27FC236}">
                <a16:creationId xmlns:a16="http://schemas.microsoft.com/office/drawing/2014/main" id="{49B3F30E-0DE6-4FF6-9E15-DBF61321377F}"/>
              </a:ext>
            </a:extLst>
          </p:cNvPr>
          <p:cNvSpPr/>
          <p:nvPr/>
        </p:nvSpPr>
        <p:spPr>
          <a:xfrm flipH="1">
            <a:off x="13787007" y="5324513"/>
            <a:ext cx="1548938" cy="1232455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Pro</a:t>
            </a:r>
          </a:p>
          <a:p>
            <a:pPr algn="ctr">
              <a:defRPr/>
            </a:pPr>
            <a:r>
              <a:rPr lang="en-US" altLang="zh-CN" sz="2206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2.4</a:t>
            </a:r>
            <a:endParaRPr lang="zh-CN" altLang="en-US" sz="2206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58" name="任意多边形 44">
            <a:extLst>
              <a:ext uri="{FF2B5EF4-FFF2-40B4-BE49-F238E27FC236}">
                <a16:creationId xmlns:a16="http://schemas.microsoft.com/office/drawing/2014/main" id="{2DFE6E68-F19A-4F12-B9C4-52707BAB96EC}"/>
              </a:ext>
            </a:extLst>
          </p:cNvPr>
          <p:cNvSpPr/>
          <p:nvPr/>
        </p:nvSpPr>
        <p:spPr>
          <a:xfrm rot="10800000" flipH="1">
            <a:off x="13856449" y="3081396"/>
            <a:ext cx="1502762" cy="1877674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54" kern="0" dirty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59" name="矩形 54">
            <a:extLst>
              <a:ext uri="{FF2B5EF4-FFF2-40B4-BE49-F238E27FC236}">
                <a16:creationId xmlns:a16="http://schemas.microsoft.com/office/drawing/2014/main" id="{BA75B468-B052-42CA-8E55-0CA4A555EFFC}"/>
              </a:ext>
            </a:extLst>
          </p:cNvPr>
          <p:cNvSpPr/>
          <p:nvPr/>
        </p:nvSpPr>
        <p:spPr>
          <a:xfrm>
            <a:off x="13859012" y="3270941"/>
            <a:ext cx="1477524" cy="389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93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3.6</a:t>
            </a:r>
          </a:p>
        </p:txBody>
      </p:sp>
      <p:pic>
        <p:nvPicPr>
          <p:cNvPr id="39" name="Picture 16">
            <a:extLst>
              <a:ext uri="{FF2B5EF4-FFF2-40B4-BE49-F238E27FC236}">
                <a16:creationId xmlns:a16="http://schemas.microsoft.com/office/drawing/2014/main" id="{55CE72EF-1631-41D0-AFE4-127B68253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90" r="31187"/>
          <a:stretch/>
        </p:blipFill>
        <p:spPr>
          <a:xfrm>
            <a:off x="27039" y="7775143"/>
            <a:ext cx="1575743" cy="17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5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ArcPy</a:t>
            </a:r>
            <a:r>
              <a:rPr lang="zh-CN" altLang="en-US" dirty="0" smtClean="0"/>
              <a:t>核心功能</a:t>
            </a:r>
            <a:endParaRPr lang="zh-CN" alt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560FE8E-0B17-4243-8B12-11C4BE45A9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624097"/>
              </p:ext>
            </p:extLst>
          </p:nvPr>
        </p:nvGraphicFramePr>
        <p:xfrm>
          <a:off x="2057568" y="2046733"/>
          <a:ext cx="12562933" cy="6233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16">
            <a:extLst>
              <a:ext uri="{FF2B5EF4-FFF2-40B4-BE49-F238E27FC236}">
                <a16:creationId xmlns:a16="http://schemas.microsoft.com/office/drawing/2014/main" id="{55CE72EF-1631-41D0-AFE4-127B682537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890" r="31187"/>
          <a:stretch/>
        </p:blipFill>
        <p:spPr>
          <a:xfrm>
            <a:off x="27039" y="7775143"/>
            <a:ext cx="1575743" cy="17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1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67EBB-B583-45DB-A459-76EDE2158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778" y="458566"/>
            <a:ext cx="14896029" cy="609398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zh-CN" dirty="0" err="1">
                <a:cs typeface="Arial" panose="020B0604020202020204" pitchFamily="34" charset="0"/>
              </a:rPr>
              <a:t>ArcPy</a:t>
            </a:r>
            <a:r>
              <a:rPr lang="zh-CN" altLang="en-US" dirty="0" smtClean="0"/>
              <a:t>及其核心模块 </a:t>
            </a:r>
            <a:r>
              <a:rPr lang="en-US" altLang="zh-CN" dirty="0" smtClean="0"/>
              <a:t>( </a:t>
            </a:r>
            <a:r>
              <a:rPr lang="en-US" altLang="zh-CN" dirty="0" smtClean="0">
                <a:hlinkClick r:id="rId3"/>
              </a:rPr>
              <a:t>Desktop</a:t>
            </a:r>
            <a:r>
              <a:rPr lang="en-US" altLang="zh-CN" dirty="0" smtClean="0"/>
              <a:t> &amp; </a:t>
            </a:r>
            <a:r>
              <a:rPr lang="en-US" altLang="zh-CN" dirty="0" smtClean="0">
                <a:hlinkClick r:id="rId4"/>
              </a:rPr>
              <a:t>Pro</a:t>
            </a:r>
            <a:r>
              <a:rPr lang="en-US" altLang="zh-CN" dirty="0" smtClean="0"/>
              <a:t> )</a:t>
            </a:r>
            <a:endParaRPr 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77622" y="1649689"/>
            <a:ext cx="16522824" cy="6861820"/>
            <a:chOff x="408657" y="1484784"/>
            <a:chExt cx="11281253" cy="4608512"/>
          </a:xfrm>
        </p:grpSpPr>
        <p:sp>
          <p:nvSpPr>
            <p:cNvPr id="14" name="任意多边形 13"/>
            <p:cNvSpPr/>
            <p:nvPr/>
          </p:nvSpPr>
          <p:spPr>
            <a:xfrm>
              <a:off x="7217070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74" tIns="2737155" rIns="196074" bIns="1466617" numCol="1" spcCol="1270" anchor="t" anchorCtr="0">
              <a:noAutofit/>
            </a:bodyPr>
            <a:lstStyle/>
            <a:p>
              <a:pPr algn="ctr"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275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空间分析扩展模块</a:t>
              </a:r>
              <a:endParaRPr lang="en-US" altLang="zh-CN" sz="275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）使用空间分析扩展中的工具</a:t>
              </a: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9486541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74" tIns="2737155" rIns="196074" bIns="1466617" numCol="1" spcCol="1270" anchor="t" anchorCtr="0">
              <a:noAutofit/>
            </a:bodyPr>
            <a:lstStyle/>
            <a:p>
              <a:pPr algn="ctr"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275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网络分析扩展模块</a:t>
              </a:r>
              <a:endParaRPr lang="en-US" altLang="zh-CN" sz="275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）使用网络分析扩展中的工具（增删图层、获取属性）</a:t>
              </a: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08657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74" tIns="2737155" rIns="196074" bIns="1466617" numCol="1" spcCol="1270" anchor="t" anchorCtr="0">
              <a:noAutofit/>
            </a:bodyPr>
            <a:lstStyle/>
            <a:p>
              <a:pPr algn="ctr"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en-US" altLang="zh-CN" sz="2757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ArcPy</a:t>
              </a:r>
              <a:r>
                <a:rPr lang="zh-CN" altLang="en-US" sz="275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主模块</a:t>
              </a:r>
              <a:endParaRPr lang="en-US" altLang="zh-CN" sz="275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）提供基本的地理对象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）使用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GP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工具</a:t>
              </a:r>
              <a:endParaRPr lang="en-US" altLang="zh-CN" sz="2000" dirty="0">
                <a:latin typeface="微软雅黑" pitchFamily="34" charset="-122"/>
                <a:ea typeface="微软雅黑" pitchFamily="34" charset="-122"/>
              </a:endParaRPr>
            </a:p>
            <a:p>
              <a:pPr defTabSz="1225487">
                <a:lnSpc>
                  <a:spcPct val="150000"/>
                </a:lnSpc>
              </a:pP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）</a:t>
              </a:r>
              <a:r>
                <a:rPr lang="zh-CN" altLang="zh-CN" sz="2000" dirty="0">
                  <a:latin typeface="微软雅黑" pitchFamily="34" charset="-122"/>
                  <a:ea typeface="微软雅黑" pitchFamily="34" charset="-122"/>
                </a:rPr>
                <a:t>基础性地理操作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(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如：</a:t>
              </a:r>
              <a:r>
                <a:rPr lang="zh-CN" altLang="zh-CN" sz="2000" dirty="0">
                  <a:latin typeface="微软雅黑" pitchFamily="34" charset="-122"/>
                  <a:ea typeface="微软雅黑" pitchFamily="34" charset="-122"/>
                </a:rPr>
                <a:t>列出数据，获得数据属性等等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)</a:t>
              </a:r>
              <a:endParaRPr lang="zh-CN" altLang="zh-CN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743024" y="1700814"/>
              <a:ext cx="1534634" cy="1534634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2678128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74" tIns="2737155" rIns="196074" bIns="1466617" numCol="1" spcCol="1270" anchor="t" anchorCtr="0">
              <a:noAutofit/>
            </a:bodyPr>
            <a:lstStyle/>
            <a:p>
              <a:pPr algn="ctr"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275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数据访问模块</a:t>
              </a:r>
              <a:endParaRPr lang="en-US" altLang="zh-CN" sz="275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）基础数据访问及编辑功能</a:t>
              </a:r>
              <a:endPara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）高性能的游标支持</a:t>
              </a:r>
              <a:endPara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）表、要素类与</a:t>
              </a:r>
              <a:r>
                <a:rPr lang="en-US" altLang="zh-CN" sz="2000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Numpy</a:t>
              </a: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互转</a:t>
              </a:r>
            </a:p>
          </p:txBody>
        </p:sp>
        <p:sp>
          <p:nvSpPr>
            <p:cNvPr id="11" name="椭圆 10"/>
            <p:cNvSpPr/>
            <p:nvPr/>
          </p:nvSpPr>
          <p:spPr>
            <a:xfrm>
              <a:off x="3012495" y="1700814"/>
              <a:ext cx="1534634" cy="1534634"/>
            </a:xfrm>
            <a:prstGeom prst="ellipse">
              <a:avLst/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0000" r="-30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多边形 11"/>
            <p:cNvSpPr/>
            <p:nvPr/>
          </p:nvSpPr>
          <p:spPr>
            <a:xfrm>
              <a:off x="4947599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74" tIns="2737155" rIns="196074" bIns="1466617" numCol="1" spcCol="1270" anchor="t" anchorCtr="0">
              <a:noAutofit/>
            </a:bodyPr>
            <a:lstStyle/>
            <a:p>
              <a:pPr algn="ctr" defTabSz="1225487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275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制图模块</a:t>
              </a:r>
              <a:endParaRPr lang="en-US" altLang="zh-CN" sz="275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）操作</a:t>
              </a: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-US" altLang="zh-CN" sz="2000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mxd</a:t>
              </a: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/.</a:t>
              </a:r>
              <a:r>
                <a:rPr lang="en-US" altLang="zh-CN" sz="2000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aprx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-US" altLang="zh-CN" sz="2000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lyr</a:t>
              </a: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/.</a:t>
              </a:r>
              <a:r>
                <a:rPr lang="en-US" altLang="zh-CN" sz="2000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lyrx</a:t>
              </a:r>
              <a:endPara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25487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）自动导出、打印地图</a:t>
              </a:r>
            </a:p>
          </p:txBody>
        </p:sp>
        <p:sp>
          <p:nvSpPr>
            <p:cNvPr id="13" name="椭圆 12"/>
            <p:cNvSpPr/>
            <p:nvPr/>
          </p:nvSpPr>
          <p:spPr>
            <a:xfrm>
              <a:off x="5281966" y="1700814"/>
              <a:ext cx="1534634" cy="1534634"/>
            </a:xfrm>
            <a:prstGeom prst="ellipse">
              <a:avLst/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7000" b="-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椭圆 14"/>
            <p:cNvSpPr/>
            <p:nvPr/>
          </p:nvSpPr>
          <p:spPr>
            <a:xfrm>
              <a:off x="7551437" y="1700814"/>
              <a:ext cx="1534634" cy="1534634"/>
            </a:xfrm>
            <a:prstGeom prst="ellipse">
              <a:avLst/>
            </a:prstGeom>
            <a:blipFill rotWithShape="1">
              <a:blip r:embed="rId8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椭圆 17"/>
            <p:cNvSpPr/>
            <p:nvPr/>
          </p:nvSpPr>
          <p:spPr>
            <a:xfrm>
              <a:off x="9820908" y="1700814"/>
              <a:ext cx="1534634" cy="1534634"/>
            </a:xfrm>
            <a:prstGeom prst="ellipse">
              <a:avLst/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000" r="-1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5" name="文本框 24"/>
          <p:cNvSpPr txBox="1"/>
          <p:nvPr/>
        </p:nvSpPr>
        <p:spPr>
          <a:xfrm>
            <a:off x="1194928" y="7698012"/>
            <a:ext cx="99250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arcpy</a:t>
            </a:r>
            <a:endParaRPr lang="zh-CN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89586" y="7698012"/>
            <a:ext cx="138950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arcpy.da</a:t>
            </a:r>
            <a:endParaRPr lang="zh-CN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38844" y="7513346"/>
            <a:ext cx="2580500" cy="83099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arcpy.mapping</a:t>
            </a:r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(2.x)</a:t>
            </a:r>
          </a:p>
          <a:p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arcpy.mp (3.x)</a:t>
            </a:r>
            <a:endParaRPr lang="zh-CN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142676" y="7698012"/>
            <a:ext cx="1339875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altLang="zh-CN" dirty="0"/>
              <a:t>arcpy.sa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3732023" y="7513346"/>
            <a:ext cx="2722850" cy="83099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altLang="zh-CN" dirty="0"/>
              <a:t>arcpy.na</a:t>
            </a:r>
          </a:p>
          <a:p>
            <a:r>
              <a:rPr lang="en-US" altLang="zh-CN" dirty="0" err="1"/>
              <a:t>arcpy.nax</a:t>
            </a:r>
            <a:r>
              <a:rPr lang="en-US" altLang="zh-CN" dirty="0"/>
              <a:t> (Pro </a:t>
            </a:r>
            <a:r>
              <a:rPr lang="en-US" altLang="zh-CN" dirty="0" smtClean="0"/>
              <a:t>2.4+)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005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ArcPy</a:t>
            </a:r>
            <a:r>
              <a:rPr lang="zh-CN" altLang="en-US" dirty="0">
                <a:cs typeface="+mn-ea"/>
                <a:sym typeface="+mn-lt"/>
              </a:rPr>
              <a:t>函数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790490" y="1403311"/>
            <a:ext cx="4984765" cy="7139894"/>
          </a:xfrm>
        </p:spPr>
        <p:txBody>
          <a:bodyPr>
            <a:normAutofit/>
          </a:bodyPr>
          <a:lstStyle/>
          <a:p>
            <a:r>
              <a:rPr lang="en-US" altLang="zh-CN" sz="2800" dirty="0" err="1"/>
              <a:t>ArcPy</a:t>
            </a:r>
            <a:r>
              <a:rPr lang="zh-CN" altLang="en-US" sz="2800" dirty="0"/>
              <a:t>提供了非常丰富的函数，按类型包括：工具使用、环境设置、列出数据、工作空间、地理数据库管理等。</a:t>
            </a:r>
            <a:endParaRPr lang="en-US" altLang="zh-CN" sz="2800" dirty="0"/>
          </a:p>
          <a:p>
            <a:endParaRPr lang="zh-CN" altLang="en-US" sz="2800" dirty="0"/>
          </a:p>
        </p:txBody>
      </p:sp>
      <p:grpSp>
        <p:nvGrpSpPr>
          <p:cNvPr id="3" name="组合 2"/>
          <p:cNvGrpSpPr/>
          <p:nvPr/>
        </p:nvGrpSpPr>
        <p:grpSpPr>
          <a:xfrm>
            <a:off x="6715994" y="1649690"/>
            <a:ext cx="9762248" cy="6606051"/>
            <a:chOff x="4871864" y="1268760"/>
            <a:chExt cx="7081933" cy="4792299"/>
          </a:xfrm>
        </p:grpSpPr>
        <p:sp>
          <p:nvSpPr>
            <p:cNvPr id="61" name="任意多边形 57">
              <a:extLst>
                <a:ext uri="{FF2B5EF4-FFF2-40B4-BE49-F238E27FC236}">
                  <a16:creationId xmlns:a16="http://schemas.microsoft.com/office/drawing/2014/main" id="{59E859E8-B15F-44FB-BA3F-41817FE890F0}"/>
                </a:ext>
              </a:extLst>
            </p:cNvPr>
            <p:cNvSpPr/>
            <p:nvPr/>
          </p:nvSpPr>
          <p:spPr>
            <a:xfrm>
              <a:off x="4871864" y="3111732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列出数据</a:t>
              </a:r>
            </a:p>
          </p:txBody>
        </p:sp>
        <p:sp>
          <p:nvSpPr>
            <p:cNvPr id="62" name="六边形 61">
              <a:extLst>
                <a:ext uri="{FF2B5EF4-FFF2-40B4-BE49-F238E27FC236}">
                  <a16:creationId xmlns:a16="http://schemas.microsoft.com/office/drawing/2014/main" id="{0A51F2D0-5951-4A94-A8B3-67959BE72BF8}"/>
                </a:ext>
              </a:extLst>
            </p:cNvPr>
            <p:cNvSpPr/>
            <p:nvPr/>
          </p:nvSpPr>
          <p:spPr>
            <a:xfrm>
              <a:off x="4903732" y="3610984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任意多边形 59">
              <a:extLst>
                <a:ext uri="{FF2B5EF4-FFF2-40B4-BE49-F238E27FC236}">
                  <a16:creationId xmlns:a16="http://schemas.microsoft.com/office/drawing/2014/main" id="{41690841-D2A3-4FEF-87AD-345FDB113EA5}"/>
                </a:ext>
              </a:extLst>
            </p:cNvPr>
            <p:cNvSpPr/>
            <p:nvPr/>
          </p:nvSpPr>
          <p:spPr>
            <a:xfrm>
              <a:off x="6013381" y="2491359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数据存储</a:t>
              </a:r>
            </a:p>
          </p:txBody>
        </p:sp>
        <p:sp>
          <p:nvSpPr>
            <p:cNvPr id="64" name="六边形 63">
              <a:extLst>
                <a:ext uri="{FF2B5EF4-FFF2-40B4-BE49-F238E27FC236}">
                  <a16:creationId xmlns:a16="http://schemas.microsoft.com/office/drawing/2014/main" id="{2F015AD7-DF9E-4EDF-9582-D1DA6FCB16F3}"/>
                </a:ext>
              </a:extLst>
            </p:cNvPr>
            <p:cNvSpPr/>
            <p:nvPr/>
          </p:nvSpPr>
          <p:spPr>
            <a:xfrm>
              <a:off x="6926923" y="3456946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1324517"/>
                <a:satOff val="5308"/>
                <a:lumOff val="115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任意多边形 61">
              <a:extLst>
                <a:ext uri="{FF2B5EF4-FFF2-40B4-BE49-F238E27FC236}">
                  <a16:creationId xmlns:a16="http://schemas.microsoft.com/office/drawing/2014/main" id="{809CE41A-C298-4BAB-8684-E7DA7EB9FB5B}"/>
                </a:ext>
              </a:extLst>
            </p:cNvPr>
            <p:cNvSpPr/>
            <p:nvPr/>
          </p:nvSpPr>
          <p:spPr>
            <a:xfrm>
              <a:off x="4871864" y="1877739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游标</a:t>
              </a:r>
            </a:p>
          </p:txBody>
        </p:sp>
        <p:sp>
          <p:nvSpPr>
            <p:cNvPr id="66" name="六边形 65">
              <a:extLst>
                <a:ext uri="{FF2B5EF4-FFF2-40B4-BE49-F238E27FC236}">
                  <a16:creationId xmlns:a16="http://schemas.microsoft.com/office/drawing/2014/main" id="{1201BF5F-6AA6-40D3-B74A-B3BF9AF56E41}"/>
                </a:ext>
              </a:extLst>
            </p:cNvPr>
            <p:cNvSpPr/>
            <p:nvPr/>
          </p:nvSpPr>
          <p:spPr>
            <a:xfrm>
              <a:off x="5774782" y="1892931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任意多边形 63">
              <a:extLst>
                <a:ext uri="{FF2B5EF4-FFF2-40B4-BE49-F238E27FC236}">
                  <a16:creationId xmlns:a16="http://schemas.microsoft.com/office/drawing/2014/main" id="{3EBF6C4A-DA7A-465F-927B-8A456A1F51E1}"/>
                </a:ext>
              </a:extLst>
            </p:cNvPr>
            <p:cNvSpPr/>
            <p:nvPr/>
          </p:nvSpPr>
          <p:spPr>
            <a:xfrm>
              <a:off x="7155716" y="1875205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描述数据</a:t>
              </a:r>
            </a:p>
          </p:txBody>
        </p:sp>
        <p:sp>
          <p:nvSpPr>
            <p:cNvPr id="68" name="六边形 67">
              <a:extLst>
                <a:ext uri="{FF2B5EF4-FFF2-40B4-BE49-F238E27FC236}">
                  <a16:creationId xmlns:a16="http://schemas.microsoft.com/office/drawing/2014/main" id="{36DCDA76-A798-44A2-985B-3F0FB5EC4071}"/>
                </a:ext>
              </a:extLst>
            </p:cNvPr>
            <p:cNvSpPr/>
            <p:nvPr/>
          </p:nvSpPr>
          <p:spPr>
            <a:xfrm>
              <a:off x="8302953" y="2369816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3973551"/>
                <a:satOff val="15924"/>
                <a:lumOff val="3451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任意多边形 65">
              <a:extLst>
                <a:ext uri="{FF2B5EF4-FFF2-40B4-BE49-F238E27FC236}">
                  <a16:creationId xmlns:a16="http://schemas.microsoft.com/office/drawing/2014/main" id="{229767E7-3B16-4575-A404-1CD2FD93D2D2}"/>
                </a:ext>
              </a:extLst>
            </p:cNvPr>
            <p:cNvSpPr/>
            <p:nvPr/>
          </p:nvSpPr>
          <p:spPr>
            <a:xfrm>
              <a:off x="8297234" y="1268760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环境和设置</a:t>
              </a:r>
            </a:p>
          </p:txBody>
        </p:sp>
        <p:sp>
          <p:nvSpPr>
            <p:cNvPr id="70" name="六边形 69">
              <a:extLst>
                <a:ext uri="{FF2B5EF4-FFF2-40B4-BE49-F238E27FC236}">
                  <a16:creationId xmlns:a16="http://schemas.microsoft.com/office/drawing/2014/main" id="{3ECCEF00-C246-4D56-AC89-0BEA6CA16E1B}"/>
                </a:ext>
              </a:extLst>
            </p:cNvPr>
            <p:cNvSpPr/>
            <p:nvPr/>
          </p:nvSpPr>
          <p:spPr>
            <a:xfrm>
              <a:off x="9444471" y="1769278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5298067"/>
                <a:satOff val="21233"/>
                <a:lumOff val="4602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任意多边形 67">
              <a:extLst>
                <a:ext uri="{FF2B5EF4-FFF2-40B4-BE49-F238E27FC236}">
                  <a16:creationId xmlns:a16="http://schemas.microsoft.com/office/drawing/2014/main" id="{51EA39D1-009D-4D7E-A1E8-D1B89B39F8DC}"/>
                </a:ext>
              </a:extLst>
            </p:cNvPr>
            <p:cNvSpPr/>
            <p:nvPr/>
          </p:nvSpPr>
          <p:spPr>
            <a:xfrm>
              <a:off x="7155716" y="3123970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几何</a:t>
              </a:r>
            </a:p>
          </p:txBody>
        </p:sp>
        <p:sp>
          <p:nvSpPr>
            <p:cNvPr id="72" name="六边形 71">
              <a:extLst>
                <a:ext uri="{FF2B5EF4-FFF2-40B4-BE49-F238E27FC236}">
                  <a16:creationId xmlns:a16="http://schemas.microsoft.com/office/drawing/2014/main" id="{A7C81F43-BD9B-4BE1-A601-BD602852B498}"/>
                </a:ext>
              </a:extLst>
            </p:cNvPr>
            <p:cNvSpPr/>
            <p:nvPr/>
          </p:nvSpPr>
          <p:spPr>
            <a:xfrm>
              <a:off x="7451164" y="4092091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6622584"/>
                <a:satOff val="26541"/>
                <a:lumOff val="5752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 sz="2099">
                <a:cs typeface="+mn-ea"/>
                <a:sym typeface="+mn-lt"/>
              </a:endParaRPr>
            </a:p>
          </p:txBody>
        </p:sp>
        <p:sp>
          <p:nvSpPr>
            <p:cNvPr id="73" name="任意多边形 69">
              <a:extLst>
                <a:ext uri="{FF2B5EF4-FFF2-40B4-BE49-F238E27FC236}">
                  <a16:creationId xmlns:a16="http://schemas.microsoft.com/office/drawing/2014/main" id="{22B1D6CA-0A52-41ED-800F-68B2FECAA0E8}"/>
                </a:ext>
              </a:extLst>
            </p:cNvPr>
            <p:cNvSpPr/>
            <p:nvPr/>
          </p:nvSpPr>
          <p:spPr>
            <a:xfrm>
              <a:off x="6012565" y="3728307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栅格</a:t>
              </a:r>
            </a:p>
          </p:txBody>
        </p:sp>
        <p:sp>
          <p:nvSpPr>
            <p:cNvPr id="74" name="六边形 73">
              <a:extLst>
                <a:ext uri="{FF2B5EF4-FFF2-40B4-BE49-F238E27FC236}">
                  <a16:creationId xmlns:a16="http://schemas.microsoft.com/office/drawing/2014/main" id="{5F56023F-4845-45C7-B63C-D99B4CD6ED3E}"/>
                </a:ext>
              </a:extLst>
            </p:cNvPr>
            <p:cNvSpPr/>
            <p:nvPr/>
          </p:nvSpPr>
          <p:spPr>
            <a:xfrm>
              <a:off x="6050969" y="4222917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7947101"/>
                <a:satOff val="31849"/>
                <a:lumOff val="6902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任意多边形 71">
              <a:extLst>
                <a:ext uri="{FF2B5EF4-FFF2-40B4-BE49-F238E27FC236}">
                  <a16:creationId xmlns:a16="http://schemas.microsoft.com/office/drawing/2014/main" id="{0E3F6C0F-D2BA-46DF-A855-C47BF4D0A08F}"/>
                </a:ext>
              </a:extLst>
            </p:cNvPr>
            <p:cNvSpPr/>
            <p:nvPr/>
          </p:nvSpPr>
          <p:spPr>
            <a:xfrm>
              <a:off x="8303781" y="2500643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常规</a:t>
              </a:r>
            </a:p>
          </p:txBody>
        </p:sp>
        <p:sp>
          <p:nvSpPr>
            <p:cNvPr id="76" name="六边形 75">
              <a:extLst>
                <a:ext uri="{FF2B5EF4-FFF2-40B4-BE49-F238E27FC236}">
                  <a16:creationId xmlns:a16="http://schemas.microsoft.com/office/drawing/2014/main" id="{FEE24804-98BA-43A5-9726-FC5A042B0C49}"/>
                </a:ext>
              </a:extLst>
            </p:cNvPr>
            <p:cNvSpPr/>
            <p:nvPr/>
          </p:nvSpPr>
          <p:spPr>
            <a:xfrm>
              <a:off x="8566893" y="3478468"/>
              <a:ext cx="154435" cy="13082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-9271618"/>
                <a:satOff val="37157"/>
                <a:lumOff val="8053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任意多边形 43">
              <a:extLst>
                <a:ext uri="{FF2B5EF4-FFF2-40B4-BE49-F238E27FC236}">
                  <a16:creationId xmlns:a16="http://schemas.microsoft.com/office/drawing/2014/main" id="{B635D8D6-F69C-4330-95C2-C5420ADFB40F}"/>
                </a:ext>
              </a:extLst>
            </p:cNvPr>
            <p:cNvSpPr/>
            <p:nvPr/>
          </p:nvSpPr>
          <p:spPr>
            <a:xfrm>
              <a:off x="6001785" y="4932758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日志历史</a:t>
              </a:r>
            </a:p>
          </p:txBody>
        </p:sp>
        <p:sp>
          <p:nvSpPr>
            <p:cNvPr id="48" name="六边形 47">
              <a:extLst>
                <a:ext uri="{FF2B5EF4-FFF2-40B4-BE49-F238E27FC236}">
                  <a16:creationId xmlns:a16="http://schemas.microsoft.com/office/drawing/2014/main" id="{962A0252-B58E-4CE5-9250-257994E74884}"/>
                </a:ext>
              </a:extLst>
            </p:cNvPr>
            <p:cNvSpPr/>
            <p:nvPr/>
          </p:nvSpPr>
          <p:spPr>
            <a:xfrm>
              <a:off x="6033778" y="5437156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任意多边形 45">
              <a:extLst>
                <a:ext uri="{FF2B5EF4-FFF2-40B4-BE49-F238E27FC236}">
                  <a16:creationId xmlns:a16="http://schemas.microsoft.com/office/drawing/2014/main" id="{209C1743-E416-4D0A-9BDC-1ADB0BB1467E}"/>
                </a:ext>
              </a:extLst>
            </p:cNvPr>
            <p:cNvSpPr/>
            <p:nvPr/>
          </p:nvSpPr>
          <p:spPr>
            <a:xfrm>
              <a:off x="8283518" y="3699595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工作空间</a:t>
              </a:r>
            </a:p>
          </p:txBody>
        </p:sp>
        <p:sp>
          <p:nvSpPr>
            <p:cNvPr id="50" name="六边形 49">
              <a:extLst>
                <a:ext uri="{FF2B5EF4-FFF2-40B4-BE49-F238E27FC236}">
                  <a16:creationId xmlns:a16="http://schemas.microsoft.com/office/drawing/2014/main" id="{88A96254-99DA-48CB-B2DC-E9C847FDFA67}"/>
                </a:ext>
              </a:extLst>
            </p:cNvPr>
            <p:cNvSpPr/>
            <p:nvPr/>
          </p:nvSpPr>
          <p:spPr>
            <a:xfrm>
              <a:off x="9252852" y="4675642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 sz="2099">
                <a:cs typeface="+mn-ea"/>
                <a:sym typeface="+mn-lt"/>
              </a:endParaRPr>
            </a:p>
          </p:txBody>
        </p:sp>
        <p:sp>
          <p:nvSpPr>
            <p:cNvPr id="51" name="任意多边形 47">
              <a:extLst>
                <a:ext uri="{FF2B5EF4-FFF2-40B4-BE49-F238E27FC236}">
                  <a16:creationId xmlns:a16="http://schemas.microsoft.com/office/drawing/2014/main" id="{B5987D29-21AC-4E5D-ADA4-46AB748D2310}"/>
                </a:ext>
              </a:extLst>
            </p:cNvPr>
            <p:cNvSpPr/>
            <p:nvPr/>
          </p:nvSpPr>
          <p:spPr>
            <a:xfrm>
              <a:off x="7176130" y="4330597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许可授权和安装</a:t>
              </a:r>
            </a:p>
          </p:txBody>
        </p:sp>
        <p:sp>
          <p:nvSpPr>
            <p:cNvPr id="52" name="六边形 51">
              <a:extLst>
                <a:ext uri="{FF2B5EF4-FFF2-40B4-BE49-F238E27FC236}">
                  <a16:creationId xmlns:a16="http://schemas.microsoft.com/office/drawing/2014/main" id="{F59736E6-FB37-4F50-9DD8-73B58F565082}"/>
                </a:ext>
              </a:extLst>
            </p:cNvPr>
            <p:cNvSpPr/>
            <p:nvPr/>
          </p:nvSpPr>
          <p:spPr>
            <a:xfrm>
              <a:off x="8089006" y="4345907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任意多边形 49">
              <a:extLst>
                <a:ext uri="{FF2B5EF4-FFF2-40B4-BE49-F238E27FC236}">
                  <a16:creationId xmlns:a16="http://schemas.microsoft.com/office/drawing/2014/main" id="{A401B851-1B93-4000-904A-5D662FAD5D15}"/>
                </a:ext>
              </a:extLst>
            </p:cNvPr>
            <p:cNvSpPr/>
            <p:nvPr/>
          </p:nvSpPr>
          <p:spPr>
            <a:xfrm>
              <a:off x="9435646" y="4244915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消息和错误处理</a:t>
              </a:r>
            </a:p>
          </p:txBody>
        </p:sp>
        <p:sp>
          <p:nvSpPr>
            <p:cNvPr id="54" name="六边形 53">
              <a:extLst>
                <a:ext uri="{FF2B5EF4-FFF2-40B4-BE49-F238E27FC236}">
                  <a16:creationId xmlns:a16="http://schemas.microsoft.com/office/drawing/2014/main" id="{AF4A7E7C-D388-4D7C-891E-A612B72794DB}"/>
                </a:ext>
              </a:extLst>
            </p:cNvPr>
            <p:cNvSpPr/>
            <p:nvPr/>
          </p:nvSpPr>
          <p:spPr>
            <a:xfrm>
              <a:off x="10643494" y="4828190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任意多边形 51">
              <a:extLst>
                <a:ext uri="{FF2B5EF4-FFF2-40B4-BE49-F238E27FC236}">
                  <a16:creationId xmlns:a16="http://schemas.microsoft.com/office/drawing/2014/main" id="{A4901382-8DDB-44AC-84B9-AA44775A4477}"/>
                </a:ext>
              </a:extLst>
            </p:cNvPr>
            <p:cNvSpPr/>
            <p:nvPr/>
          </p:nvSpPr>
          <p:spPr>
            <a:xfrm>
              <a:off x="10560496" y="3645024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获取设置参数</a:t>
              </a:r>
            </a:p>
          </p:txBody>
        </p:sp>
        <p:sp>
          <p:nvSpPr>
            <p:cNvPr id="56" name="六边形 55">
              <a:extLst>
                <a:ext uri="{FF2B5EF4-FFF2-40B4-BE49-F238E27FC236}">
                  <a16:creationId xmlns:a16="http://schemas.microsoft.com/office/drawing/2014/main" id="{51DA12DC-19C7-4BE7-AB01-F44F1646502A}"/>
                </a:ext>
              </a:extLst>
            </p:cNvPr>
            <p:cNvSpPr/>
            <p:nvPr/>
          </p:nvSpPr>
          <p:spPr>
            <a:xfrm>
              <a:off x="11797386" y="4220871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任意多边形 53">
              <a:extLst>
                <a:ext uri="{FF2B5EF4-FFF2-40B4-BE49-F238E27FC236}">
                  <a16:creationId xmlns:a16="http://schemas.microsoft.com/office/drawing/2014/main" id="{8AA73C55-4909-4CAF-B10C-E3CE78531E69}"/>
                </a:ext>
              </a:extLst>
            </p:cNvPr>
            <p:cNvSpPr/>
            <p:nvPr/>
          </p:nvSpPr>
          <p:spPr>
            <a:xfrm>
              <a:off x="9435646" y="3039532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地理数据库管理</a:t>
              </a:r>
            </a:p>
          </p:txBody>
        </p:sp>
        <p:sp>
          <p:nvSpPr>
            <p:cNvPr id="58" name="六边形 57">
              <a:extLst>
                <a:ext uri="{FF2B5EF4-FFF2-40B4-BE49-F238E27FC236}">
                  <a16:creationId xmlns:a16="http://schemas.microsoft.com/office/drawing/2014/main" id="{5715C7C5-3BD9-4F64-90B8-B3121EE735CD}"/>
                </a:ext>
              </a:extLst>
            </p:cNvPr>
            <p:cNvSpPr/>
            <p:nvPr/>
          </p:nvSpPr>
          <p:spPr>
            <a:xfrm>
              <a:off x="9779380" y="4027912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任意多边形 55">
              <a:extLst>
                <a:ext uri="{FF2B5EF4-FFF2-40B4-BE49-F238E27FC236}">
                  <a16:creationId xmlns:a16="http://schemas.microsoft.com/office/drawing/2014/main" id="{9A63D446-A43B-41FA-ACE0-FC20265AAD29}"/>
                </a:ext>
              </a:extLst>
            </p:cNvPr>
            <p:cNvSpPr/>
            <p:nvPr/>
          </p:nvSpPr>
          <p:spPr>
            <a:xfrm>
              <a:off x="8328601" y="4930632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发布</a:t>
              </a:r>
            </a:p>
          </p:txBody>
        </p:sp>
        <p:sp>
          <p:nvSpPr>
            <p:cNvPr id="60" name="六边形 59">
              <a:extLst>
                <a:ext uri="{FF2B5EF4-FFF2-40B4-BE49-F238E27FC236}">
                  <a16:creationId xmlns:a16="http://schemas.microsoft.com/office/drawing/2014/main" id="{315BF677-5857-497C-8732-AB42B99F1C14}"/>
                </a:ext>
              </a:extLst>
            </p:cNvPr>
            <p:cNvSpPr/>
            <p:nvPr/>
          </p:nvSpPr>
          <p:spPr>
            <a:xfrm>
              <a:off x="8366993" y="5430777"/>
              <a:ext cx="156411" cy="13226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任意多边形 42">
              <a:extLst>
                <a:ext uri="{FF2B5EF4-FFF2-40B4-BE49-F238E27FC236}">
                  <a16:creationId xmlns:a16="http://schemas.microsoft.com/office/drawing/2014/main" id="{C6432FA9-EDCC-4035-A18A-CB704E7704AA}"/>
                </a:ext>
              </a:extLst>
            </p:cNvPr>
            <p:cNvSpPr/>
            <p:nvPr/>
          </p:nvSpPr>
          <p:spPr>
            <a:xfrm>
              <a:off x="9408368" y="1844824"/>
              <a:ext cx="1327004" cy="1116248"/>
            </a:xfrm>
            <a:custGeom>
              <a:avLst/>
              <a:gdLst>
                <a:gd name="connsiteX0" fmla="*/ 0 w 1309739"/>
                <a:gd name="connsiteY0" fmla="*/ 562128 h 1124256"/>
                <a:gd name="connsiteX1" fmla="*/ 281064 w 1309739"/>
                <a:gd name="connsiteY1" fmla="*/ 0 h 1124256"/>
                <a:gd name="connsiteX2" fmla="*/ 1028675 w 1309739"/>
                <a:gd name="connsiteY2" fmla="*/ 0 h 1124256"/>
                <a:gd name="connsiteX3" fmla="*/ 1309739 w 1309739"/>
                <a:gd name="connsiteY3" fmla="*/ 562128 h 1124256"/>
                <a:gd name="connsiteX4" fmla="*/ 1028675 w 1309739"/>
                <a:gd name="connsiteY4" fmla="*/ 1124256 h 1124256"/>
                <a:gd name="connsiteX5" fmla="*/ 281064 w 1309739"/>
                <a:gd name="connsiteY5" fmla="*/ 1124256 h 1124256"/>
                <a:gd name="connsiteX6" fmla="*/ 0 w 1309739"/>
                <a:gd name="connsiteY6" fmla="*/ 562128 h 11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39" h="1124256">
                  <a:moveTo>
                    <a:pt x="0" y="562128"/>
                  </a:moveTo>
                  <a:lnTo>
                    <a:pt x="281064" y="0"/>
                  </a:lnTo>
                  <a:lnTo>
                    <a:pt x="1028675" y="0"/>
                  </a:lnTo>
                  <a:lnTo>
                    <a:pt x="1309739" y="562128"/>
                  </a:lnTo>
                  <a:lnTo>
                    <a:pt x="1028675" y="1124256"/>
                  </a:lnTo>
                  <a:lnTo>
                    <a:pt x="281064" y="1124256"/>
                  </a:lnTo>
                  <a:lnTo>
                    <a:pt x="0" y="56212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202827" tIns="204582" rIns="202827" bIns="204582" numCol="1" spcCol="1270" anchor="ctr" anchorCtr="0">
              <a:noAutofit/>
            </a:bodyPr>
            <a:lstStyle/>
            <a:p>
              <a:pPr algn="ctr" defTabSz="1066762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99" dirty="0">
                  <a:cs typeface="+mn-ea"/>
                  <a:sym typeface="+mn-lt"/>
                </a:rPr>
                <a:t>字段</a:t>
              </a:r>
            </a:p>
          </p:txBody>
        </p:sp>
        <p:sp>
          <p:nvSpPr>
            <p:cNvPr id="43" name="任意多边形 39">
              <a:extLst>
                <a:ext uri="{FF2B5EF4-FFF2-40B4-BE49-F238E27FC236}">
                  <a16:creationId xmlns:a16="http://schemas.microsoft.com/office/drawing/2014/main" id="{176772EC-9E8E-4F5B-9723-1E35B05FBAF8}"/>
                </a:ext>
              </a:extLst>
            </p:cNvPr>
            <p:cNvSpPr/>
            <p:nvPr/>
          </p:nvSpPr>
          <p:spPr>
            <a:xfrm>
              <a:off x="10560496" y="2360475"/>
              <a:ext cx="1340874" cy="1128301"/>
            </a:xfrm>
            <a:custGeom>
              <a:avLst/>
              <a:gdLst>
                <a:gd name="connsiteX0" fmla="*/ 0 w 1323429"/>
                <a:gd name="connsiteY0" fmla="*/ 568198 h 1136395"/>
                <a:gd name="connsiteX1" fmla="*/ 284099 w 1323429"/>
                <a:gd name="connsiteY1" fmla="*/ 0 h 1136395"/>
                <a:gd name="connsiteX2" fmla="*/ 1039330 w 1323429"/>
                <a:gd name="connsiteY2" fmla="*/ 0 h 1136395"/>
                <a:gd name="connsiteX3" fmla="*/ 1323429 w 1323429"/>
                <a:gd name="connsiteY3" fmla="*/ 568198 h 1136395"/>
                <a:gd name="connsiteX4" fmla="*/ 1039330 w 1323429"/>
                <a:gd name="connsiteY4" fmla="*/ 1136395 h 1136395"/>
                <a:gd name="connsiteX5" fmla="*/ 284099 w 1323429"/>
                <a:gd name="connsiteY5" fmla="*/ 1136395 h 1136395"/>
                <a:gd name="connsiteX6" fmla="*/ 0 w 1323429"/>
                <a:gd name="connsiteY6" fmla="*/ 568198 h 11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29" h="1136395">
                  <a:moveTo>
                    <a:pt x="0" y="568198"/>
                  </a:moveTo>
                  <a:lnTo>
                    <a:pt x="284099" y="0"/>
                  </a:lnTo>
                  <a:lnTo>
                    <a:pt x="1039330" y="0"/>
                  </a:lnTo>
                  <a:lnTo>
                    <a:pt x="1323429" y="568198"/>
                  </a:lnTo>
                  <a:lnTo>
                    <a:pt x="1039330" y="1136395"/>
                  </a:lnTo>
                  <a:lnTo>
                    <a:pt x="284099" y="1136395"/>
                  </a:lnTo>
                  <a:lnTo>
                    <a:pt x="0" y="5681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04979" tIns="198869" rIns="204979" bIns="198869" numCol="1" spcCol="1270" anchor="ctr" anchorCtr="0">
              <a:noAutofit/>
            </a:bodyPr>
            <a:lstStyle/>
            <a:p>
              <a:pPr algn="ctr" defTabSz="800072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099" dirty="0">
                  <a:cs typeface="+mn-ea"/>
                  <a:sym typeface="+mn-lt"/>
                </a:rPr>
                <a:t>ArcGIS Online/Portal</a:t>
              </a:r>
              <a:endParaRPr lang="zh-CN" altLang="en-US" sz="2099" dirty="0">
                <a:cs typeface="+mn-ea"/>
                <a:sym typeface="+mn-lt"/>
              </a:endParaRPr>
            </a:p>
          </p:txBody>
        </p:sp>
      </p:grpSp>
      <p:sp>
        <p:nvSpPr>
          <p:cNvPr id="40" name="内容占位符 2">
            <a:extLst>
              <a:ext uri="{FF2B5EF4-FFF2-40B4-BE49-F238E27FC236}">
                <a16:creationId xmlns:a16="http://schemas.microsoft.com/office/drawing/2014/main" id="{2288A460-7BC8-49EB-865A-0447A3B28FA0}"/>
              </a:ext>
            </a:extLst>
          </p:cNvPr>
          <p:cNvSpPr txBox="1">
            <a:spLocks/>
          </p:cNvSpPr>
          <p:nvPr/>
        </p:nvSpPr>
        <p:spPr>
          <a:xfrm>
            <a:off x="460960" y="3005604"/>
            <a:ext cx="5008358" cy="2767658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37" indent="-2857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29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57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90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22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0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3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16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31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44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>
                <a:cs typeface="+mn-ea"/>
                <a:sym typeface="+mn-lt"/>
              </a:rPr>
              <a:t>ArcPy</a:t>
            </a:r>
            <a:r>
              <a:rPr lang="zh-CN" altLang="en-US" dirty="0" smtClean="0">
                <a:cs typeface="+mn-ea"/>
                <a:sym typeface="+mn-lt"/>
              </a:rPr>
              <a:t>常用函数 </a:t>
            </a:r>
            <a:r>
              <a:rPr lang="en-US" altLang="zh-CN" dirty="0" smtClean="0">
                <a:cs typeface="+mn-ea"/>
                <a:sym typeface="+mn-lt"/>
              </a:rPr>
              <a:t>– Cursor (</a:t>
            </a:r>
            <a:r>
              <a:rPr lang="zh-CN" altLang="en-US" dirty="0" smtClean="0">
                <a:cs typeface="+mn-ea"/>
                <a:sym typeface="+mn-lt"/>
              </a:rPr>
              <a:t>游标</a:t>
            </a:r>
            <a:r>
              <a:rPr lang="en-US" altLang="zh-CN" dirty="0" smtClean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40" indent="-285740">
              <a:lnSpc>
                <a:spcPct val="22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cs typeface="+mn-ea"/>
                <a:sym typeface="+mn-lt"/>
              </a:rPr>
              <a:t>Cursor(</a:t>
            </a:r>
            <a:r>
              <a:rPr lang="zh-CN" altLang="en-US" b="1" dirty="0">
                <a:cs typeface="+mn-ea"/>
                <a:sym typeface="+mn-lt"/>
              </a:rPr>
              <a:t>游标</a:t>
            </a:r>
            <a:r>
              <a:rPr lang="en-US" altLang="zh-CN" b="1" dirty="0">
                <a:cs typeface="+mn-ea"/>
                <a:sym typeface="+mn-lt"/>
              </a:rPr>
              <a:t>)</a:t>
            </a:r>
            <a:r>
              <a:rPr lang="zh-CN" altLang="en-US" b="1" dirty="0">
                <a:cs typeface="+mn-ea"/>
                <a:sym typeface="+mn-lt"/>
              </a:rPr>
              <a:t>函数</a:t>
            </a:r>
            <a:endParaRPr lang="en-US" altLang="zh-CN" b="1" dirty="0">
              <a:cs typeface="+mn-ea"/>
              <a:sym typeface="+mn-lt"/>
            </a:endParaRPr>
          </a:p>
          <a:p>
            <a:pPr marL="0" indent="0">
              <a:lnSpc>
                <a:spcPct val="220000"/>
              </a:lnSpc>
            </a:pPr>
            <a:r>
              <a:rPr lang="en-US" altLang="zh-CN" dirty="0">
                <a:cs typeface="+mn-ea"/>
                <a:sym typeface="+mn-lt"/>
              </a:rPr>
              <a:t>    -</a:t>
            </a:r>
            <a:r>
              <a:rPr lang="en-US" altLang="zh-CN" dirty="0" err="1">
                <a:cs typeface="+mn-ea"/>
                <a:sym typeface="+mn-lt"/>
              </a:rPr>
              <a:t>SearchCursor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zh-CN" altLang="en-US" dirty="0">
                <a:cs typeface="+mn-ea"/>
                <a:sym typeface="+mn-lt"/>
              </a:rPr>
              <a:t>查询游标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  <a:p>
            <a:pPr marL="0" indent="0">
              <a:lnSpc>
                <a:spcPct val="220000"/>
              </a:lnSpc>
            </a:pPr>
            <a:r>
              <a:rPr lang="en-US" altLang="zh-CN" dirty="0">
                <a:cs typeface="+mn-ea"/>
                <a:sym typeface="+mn-lt"/>
              </a:rPr>
              <a:t>    -</a:t>
            </a:r>
            <a:r>
              <a:rPr lang="en-US" altLang="zh-CN" dirty="0" err="1">
                <a:cs typeface="+mn-ea"/>
                <a:sym typeface="+mn-lt"/>
              </a:rPr>
              <a:t>InsertCursor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zh-CN" altLang="en-US" dirty="0">
                <a:cs typeface="+mn-ea"/>
                <a:sym typeface="+mn-lt"/>
              </a:rPr>
              <a:t>插入游标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  <a:p>
            <a:pPr marL="0" indent="0">
              <a:lnSpc>
                <a:spcPct val="220000"/>
              </a:lnSpc>
            </a:pPr>
            <a:r>
              <a:rPr lang="en-US" altLang="zh-CN" dirty="0">
                <a:cs typeface="+mn-ea"/>
                <a:sym typeface="+mn-lt"/>
              </a:rPr>
              <a:t>    -</a:t>
            </a:r>
            <a:r>
              <a:rPr lang="en-US" altLang="zh-CN" dirty="0" err="1">
                <a:cs typeface="+mn-ea"/>
                <a:sym typeface="+mn-lt"/>
              </a:rPr>
              <a:t>UpdateCursor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zh-CN" altLang="en-US" dirty="0">
                <a:cs typeface="+mn-ea"/>
                <a:sym typeface="+mn-lt"/>
              </a:rPr>
              <a:t>更新游标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CA71BF-E034-4315-BE2D-032FCE596F79}"/>
              </a:ext>
            </a:extLst>
          </p:cNvPr>
          <p:cNvSpPr txBox="1"/>
          <p:nvPr/>
        </p:nvSpPr>
        <p:spPr>
          <a:xfrm>
            <a:off x="1124230" y="5883495"/>
            <a:ext cx="14221133" cy="2245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ArcGIS 10.1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中引入了 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arcpy.da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游标（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arcpy.da.SearchCursor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arcpy.da.UpdateCursor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 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arcpy.da.InsertCursor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），与先前已存在的游标功能（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arcpy.SearchCursor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arcpy.UpdateCursor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 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arcpy.InsertCursor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）组相比性能要快得多。目前两种游标都可以使用</a:t>
            </a:r>
          </a:p>
        </p:txBody>
      </p:sp>
    </p:spTree>
    <p:extLst>
      <p:ext uri="{BB962C8B-B14F-4D97-AF65-F5344CB8AC3E}">
        <p14:creationId xmlns:p14="http://schemas.microsoft.com/office/powerpoint/2010/main" val="2454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520F3-5F9E-4712-A8FE-2FD4E4602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hlinkClick r:id="rId3"/>
              </a:rPr>
              <a:t>arcpy.SearchCursor()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8575" y="1630437"/>
            <a:ext cx="15337704" cy="691276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"""</a:t>
            </a:r>
          </a:p>
          <a:p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SearchCursor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(dataset, {</a:t>
            </a:r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where_clause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}, {</a:t>
            </a:r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spatial_reference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}, {fields},</a:t>
            </a:r>
          </a:p>
          <a:p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       {</a:t>
            </a:r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sort_fields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dataset: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包含要搜索行的要素类、</a:t>
            </a:r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shapefile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或表。</a:t>
            </a:r>
          </a:p>
          <a:p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where_clause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: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用于限制在游标中返回的行的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where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语句。</a:t>
            </a:r>
          </a:p>
          <a:p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spatial_reference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: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指定后，要素将使用提供的 </a:t>
            </a:r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spatial_reference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进行动态投影。</a:t>
            </a:r>
          </a:p>
          <a:p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fields: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字符串字段。默认情况下，包含所有字段。</a:t>
            </a:r>
          </a:p>
          <a:p>
            <a:r>
              <a:rPr lang="en-US" altLang="zh-CN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sort_fields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: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字段排序，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"field1 A;field2 B"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形式，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A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表示升序，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D </a:t>
            </a:r>
            <a:r>
              <a:rPr lang="zh-CN" alt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表示降序。</a:t>
            </a:r>
          </a:p>
          <a:p>
            <a:r>
              <a:rPr lang="en-US" altLang="zh-CN" sz="24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"""</a:t>
            </a:r>
            <a:r>
              <a:rPr lang="en-US" altLang="zh-CN" sz="2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2400" dirty="0" smtClean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2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</a:t>
            </a:r>
            <a:endParaRPr lang="en-US" altLang="zh-CN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rows = </a:t>
            </a:r>
            <a:r>
              <a:rPr lang="en-US" altLang="zh-CN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arcpy.SearchCursor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"c:/data/counties.shp"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zh-CN" sz="2400" dirty="0">
                <a:solidFill>
                  <a:srgbClr val="9CDCFE"/>
                </a:solidFill>
                <a:latin typeface="Consolas" panose="020B0609020204030204" pitchFamily="49" charset="0"/>
              </a:rPr>
              <a:t>fields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"NAME; STATE_NAME; POP2000"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zh-CN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sort_fields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"STATE_NAME A; POP2000 D"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row </a:t>
            </a:r>
            <a:r>
              <a:rPr lang="en-US" altLang="zh-CN" sz="24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rows: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"State: </a:t>
            </a:r>
            <a:r>
              <a:rPr lang="en-US" altLang="zh-CN" sz="2400" dirty="0">
                <a:solidFill>
                  <a:srgbClr val="569CD6"/>
                </a:solidFill>
                <a:latin typeface="Consolas" panose="020B0609020204030204" pitchFamily="49" charset="0"/>
              </a:rPr>
              <a:t>{0}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, County: </a:t>
            </a:r>
            <a:r>
              <a:rPr lang="en-US" altLang="zh-CN" sz="2400" dirty="0">
                <a:solidFill>
                  <a:srgbClr val="569CD6"/>
                </a:solidFill>
                <a:latin typeface="Consolas" panose="020B0609020204030204" pitchFamily="49" charset="0"/>
              </a:rPr>
              <a:t>{1}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, Population: </a:t>
            </a:r>
            <a:r>
              <a:rPr lang="en-US" altLang="zh-CN" sz="2400" dirty="0">
                <a:solidFill>
                  <a:srgbClr val="569CD6"/>
                </a:solidFill>
                <a:latin typeface="Consolas" panose="020B0609020204030204" pitchFamily="49" charset="0"/>
              </a:rPr>
              <a:t>{2}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row.getValue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"STATE_NAME"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row.getValue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"NAME"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row.getValue</a:t>
            </a:r>
            <a:r>
              <a:rPr lang="en-US" altLang="zh-CN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CE9178"/>
                </a:solidFill>
                <a:latin typeface="Consolas" panose="020B0609020204030204" pitchFamily="49" charset="0"/>
              </a:rPr>
              <a:t>"POP2000</a:t>
            </a:r>
            <a:r>
              <a:rPr lang="en-US" altLang="zh-CN" sz="24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)))</a:t>
            </a:r>
            <a:endParaRPr lang="en-US" altLang="zh-CN" sz="2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36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ArcPy</a:t>
            </a:r>
            <a:r>
              <a:rPr lang="zh-CN" altLang="en-US" dirty="0">
                <a:cs typeface="+mn-ea"/>
                <a:sym typeface="+mn-lt"/>
              </a:rPr>
              <a:t>常用函数 </a:t>
            </a:r>
            <a:r>
              <a:rPr lang="en-US" altLang="zh-CN" dirty="0">
                <a:cs typeface="+mn-ea"/>
                <a:sym typeface="+mn-lt"/>
              </a:rPr>
              <a:t>– Describe </a:t>
            </a:r>
            <a:r>
              <a:rPr lang="en-US" altLang="zh-CN" dirty="0" smtClean="0">
                <a:cs typeface="+mn-ea"/>
                <a:sym typeface="+mn-lt"/>
              </a:rPr>
              <a:t>(</a:t>
            </a:r>
            <a:r>
              <a:rPr lang="zh-CN" altLang="en-US" dirty="0">
                <a:cs typeface="+mn-ea"/>
                <a:sym typeface="+mn-lt"/>
              </a:rPr>
              <a:t>描述</a:t>
            </a:r>
            <a:r>
              <a:rPr lang="zh-CN" altLang="en-US" dirty="0" smtClean="0">
                <a:cs typeface="+mn-ea"/>
                <a:sym typeface="+mn-lt"/>
              </a:rPr>
              <a:t>数据</a:t>
            </a:r>
            <a:r>
              <a:rPr lang="en-US" altLang="zh-CN" dirty="0" smtClean="0">
                <a:cs typeface="+mn-ea"/>
                <a:sym typeface="+mn-lt"/>
              </a:rPr>
              <a:t>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sz="2800" dirty="0">
                <a:latin typeface="Consolas" panose="020B0609020204030204" pitchFamily="49" charset="0"/>
                <a:ea typeface="宋体" pitchFamily="2" charset="-122"/>
                <a:sym typeface="+mn-lt"/>
              </a:rPr>
              <a:t>Describe</a:t>
            </a:r>
            <a:r>
              <a:rPr lang="zh-CN" altLang="en-US" sz="2800" dirty="0">
                <a:latin typeface="Consolas" panose="020B0609020204030204" pitchFamily="49" charset="0"/>
                <a:ea typeface="宋体" pitchFamily="2" charset="-122"/>
                <a:sym typeface="+mn-lt"/>
              </a:rPr>
              <a:t>函数提供不同数据的元数据，返回对象包含多个属性，如</a:t>
            </a:r>
            <a:r>
              <a:rPr lang="zh-CN" altLang="en-US" sz="2800" i="1" dirty="0">
                <a:latin typeface="Consolas" panose="020B0609020204030204" pitchFamily="49" charset="0"/>
                <a:ea typeface="宋体" pitchFamily="2" charset="-122"/>
                <a:sym typeface="+mn-lt"/>
              </a:rPr>
              <a:t>数据类型</a:t>
            </a:r>
            <a:r>
              <a:rPr lang="zh-CN" altLang="en-US" sz="2800" dirty="0">
                <a:latin typeface="Consolas" panose="020B0609020204030204" pitchFamily="49" charset="0"/>
                <a:ea typeface="宋体" pitchFamily="2" charset="-122"/>
                <a:sym typeface="+mn-lt"/>
              </a:rPr>
              <a:t>、</a:t>
            </a:r>
            <a:r>
              <a:rPr lang="zh-CN" altLang="en-US" sz="2800" i="1" dirty="0">
                <a:latin typeface="Consolas" panose="020B0609020204030204" pitchFamily="49" charset="0"/>
                <a:ea typeface="宋体" pitchFamily="2" charset="-122"/>
                <a:sym typeface="+mn-lt"/>
              </a:rPr>
              <a:t>字段</a:t>
            </a:r>
            <a:r>
              <a:rPr lang="zh-CN" altLang="en-US" sz="2800" dirty="0">
                <a:latin typeface="Consolas" panose="020B0609020204030204" pitchFamily="49" charset="0"/>
                <a:ea typeface="宋体" pitchFamily="2" charset="-122"/>
                <a:sym typeface="+mn-lt"/>
              </a:rPr>
              <a:t>、</a:t>
            </a:r>
            <a:r>
              <a:rPr lang="zh-CN" altLang="en-US" sz="2800" i="1" dirty="0">
                <a:latin typeface="Consolas" panose="020B0609020204030204" pitchFamily="49" charset="0"/>
                <a:ea typeface="宋体" pitchFamily="2" charset="-122"/>
                <a:sym typeface="+mn-lt"/>
              </a:rPr>
              <a:t>索引</a:t>
            </a:r>
            <a:r>
              <a:rPr lang="zh-CN" altLang="en-US" sz="2800" dirty="0">
                <a:latin typeface="Consolas" panose="020B0609020204030204" pitchFamily="49" charset="0"/>
                <a:ea typeface="宋体" pitchFamily="2" charset="-122"/>
                <a:sym typeface="+mn-lt"/>
              </a:rPr>
              <a:t>以及许多其他属性。针对不同的数据类型，会有不同的描述属性。</a:t>
            </a:r>
            <a:endParaRPr lang="zh-CN" altLang="en-US" sz="2800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8636E0F6-8159-41A5-9A15-C9A73CC5DA25}"/>
              </a:ext>
            </a:extLst>
          </p:cNvPr>
          <p:cNvSpPr txBox="1">
            <a:spLocks/>
          </p:cNvSpPr>
          <p:nvPr/>
        </p:nvSpPr>
        <p:spPr>
          <a:xfrm>
            <a:off x="561810" y="1748950"/>
            <a:ext cx="14564684" cy="735972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37" indent="-2857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29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57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90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22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0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3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16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1072" y="2940058"/>
            <a:ext cx="13863040" cy="61247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 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读取</a:t>
            </a:r>
            <a:r>
              <a:rPr lang="en-US" altLang="zh-CN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lyr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文件，并输出</a:t>
            </a:r>
            <a:r>
              <a:rPr lang="en-US" altLang="zh-CN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lyr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文件属性信息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</a:t>
            </a:r>
            <a:endParaRPr lang="en-US" altLang="zh-CN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lyr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文件路径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layerString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'C</a:t>
            </a:r>
            <a:r>
              <a:rPr lang="en-US" altLang="zh-CN" sz="28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:/data/</a:t>
            </a:r>
            <a:r>
              <a:rPr lang="en-US" altLang="zh-CN" sz="28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some.lyr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endParaRPr lang="en-US" altLang="zh-CN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desc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arcpy.Describe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layerString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 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打印</a:t>
            </a:r>
            <a:r>
              <a:rPr lang="en-US" altLang="zh-CN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lyr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属性信息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"Name: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.format(desc.name))</a:t>
            </a:r>
          </a:p>
          <a:p>
            <a:r>
              <a:rPr lang="en-US" altLang="zh-CN" sz="2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desc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"layer"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"Layer name: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.format(desc.layer.name))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"Layer data source: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desc.layer.catalogPath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".</a:t>
            </a:r>
            <a:r>
              <a:rPr lang="en-US" altLang="zh-CN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lyr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 file: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desc.catalogPath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2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"Layer name: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.format(desc.name))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"Layer data source: 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desc.catalogPath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endParaRPr lang="en-US" altLang="zh-CN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36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ArcPy</a:t>
            </a:r>
            <a:r>
              <a:rPr lang="zh-CN" altLang="en-US" dirty="0">
                <a:cs typeface="+mn-ea"/>
                <a:sym typeface="+mn-lt"/>
              </a:rPr>
              <a:t>常用函数 </a:t>
            </a:r>
            <a:r>
              <a:rPr lang="en-US" altLang="zh-CN" dirty="0" smtClean="0">
                <a:cs typeface="+mn-ea"/>
                <a:sym typeface="+mn-lt"/>
              </a:rPr>
              <a:t>– </a:t>
            </a:r>
            <a:r>
              <a:rPr lang="en-US" altLang="zh-CN" dirty="0" err="1" smtClean="0">
                <a:cs typeface="+mn-ea"/>
                <a:sym typeface="+mn-lt"/>
              </a:rPr>
              <a:t>ListXXX</a:t>
            </a:r>
            <a:r>
              <a:rPr lang="en-US" altLang="zh-CN" dirty="0" smtClean="0">
                <a:cs typeface="+mn-ea"/>
                <a:sym typeface="+mn-lt"/>
              </a:rPr>
              <a:t> (</a:t>
            </a:r>
            <a:r>
              <a:rPr lang="zh-CN" altLang="en-US" dirty="0" smtClean="0">
                <a:cs typeface="+mn-ea"/>
                <a:sym typeface="+mn-lt"/>
              </a:rPr>
              <a:t>列出数据</a:t>
            </a:r>
            <a:r>
              <a:rPr lang="en-US" altLang="zh-CN" dirty="0" smtClean="0">
                <a:cs typeface="+mn-ea"/>
                <a:sym typeface="+mn-lt"/>
              </a:rPr>
              <a:t>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遍历要素类、表格、栅格等数据</a:t>
            </a:r>
            <a:br>
              <a:rPr lang="zh-CN" altLang="en-US" dirty="0">
                <a:cs typeface="+mn-ea"/>
                <a:sym typeface="+mn-lt"/>
              </a:rPr>
            </a:br>
            <a:r>
              <a:rPr lang="en-US" altLang="zh-CN" dirty="0">
                <a:cs typeface="+mn-ea"/>
                <a:sym typeface="+mn-lt"/>
              </a:rPr>
              <a:t>- </a:t>
            </a:r>
            <a:r>
              <a:rPr lang="zh-CN" altLang="en-US" dirty="0">
                <a:cs typeface="+mn-ea"/>
                <a:sym typeface="+mn-lt"/>
              </a:rPr>
              <a:t>返回结果是一个数组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120C57-B431-43BF-AC1B-3CC2A02C89C5}"/>
              </a:ext>
            </a:extLst>
          </p:cNvPr>
          <p:cNvSpPr/>
          <p:nvPr/>
        </p:nvSpPr>
        <p:spPr>
          <a:xfrm>
            <a:off x="863149" y="1869970"/>
            <a:ext cx="86142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</a:br>
            <a:endParaRPr lang="zh-CN" altLang="en-US" sz="2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F8B4E6-AA8F-4699-8808-4E6E8F05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683" y="1595962"/>
            <a:ext cx="3672293" cy="481367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AF6157DA-4EE8-4021-82EA-65F16F103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20" y="4499364"/>
            <a:ext cx="9845271" cy="443903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776F80B-921F-4567-B1F8-67FD2E078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99149" y="4710075"/>
            <a:ext cx="1439817" cy="1838267"/>
          </a:xfrm>
          <a:prstGeom prst="rect">
            <a:avLst/>
          </a:prstGeom>
          <a:ln w="3175">
            <a:solidFill>
              <a:schemeClr val="bg1"/>
            </a:solidFill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78F6A64-D9D4-4EB9-BFA3-86CF88812E84}"/>
              </a:ext>
            </a:extLst>
          </p:cNvPr>
          <p:cNvSpPr txBox="1"/>
          <p:nvPr/>
        </p:nvSpPr>
        <p:spPr>
          <a:xfrm>
            <a:off x="863149" y="3754519"/>
            <a:ext cx="6688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示例：使用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ListFeatureClasses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进行批量裁剪</a:t>
            </a:r>
          </a:p>
        </p:txBody>
      </p:sp>
    </p:spTree>
    <p:extLst>
      <p:ext uri="{BB962C8B-B14F-4D97-AF65-F5344CB8AC3E}">
        <p14:creationId xmlns:p14="http://schemas.microsoft.com/office/powerpoint/2010/main" val="403615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CB5E6-2990-4036-8926-2D45180C17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ArcPy</a:t>
            </a:r>
            <a:r>
              <a:rPr lang="zh-CN" altLang="en-US" dirty="0"/>
              <a:t>访问</a:t>
            </a:r>
            <a:r>
              <a:rPr lang="en-US" altLang="zh-CN" dirty="0"/>
              <a:t>GP</a:t>
            </a:r>
            <a:r>
              <a:rPr lang="zh-CN" altLang="en-US" dirty="0"/>
              <a:t>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527C74-B9CE-4A83-9E80-EAF497FF26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按照</a:t>
            </a:r>
            <a:r>
              <a:rPr lang="zh-CN" altLang="en-US" dirty="0"/>
              <a:t>以下语法调用：</a:t>
            </a:r>
            <a:endParaRPr lang="en-US" altLang="zh-CN" dirty="0"/>
          </a:p>
          <a:p>
            <a:pPr marL="457184" lvl="1" indent="-173032" defTabSz="457184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Lucida Grande"/>
              <a:buChar char="-"/>
            </a:pPr>
            <a:r>
              <a:rPr lang="en-US" altLang="zh-CN" sz="2400" dirty="0" err="1">
                <a:solidFill>
                  <a:schemeClr val="bg1"/>
                </a:solidFill>
                <a:cs typeface="Arial" panose="020B0604020202020204" pitchFamily="34" charset="0"/>
              </a:rPr>
              <a:t>arcpy.</a:t>
            </a:r>
            <a:r>
              <a:rPr lang="en-US" altLang="zh-CN" sz="2400" dirty="0" err="1">
                <a:solidFill>
                  <a:srgbClr val="00B050"/>
                </a:solidFill>
                <a:cs typeface="Arial" panose="020B0604020202020204" pitchFamily="34" charset="0"/>
              </a:rPr>
              <a:t>toolname</a:t>
            </a:r>
            <a:r>
              <a:rPr lang="en-US" altLang="zh-CN" sz="2400" dirty="0" err="1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  <a:r>
              <a:rPr lang="en-US" altLang="zh-CN" sz="2400" dirty="0" err="1">
                <a:solidFill>
                  <a:srgbClr val="FFC000"/>
                </a:solidFill>
                <a:cs typeface="Arial" panose="020B0604020202020204" pitchFamily="34" charset="0"/>
              </a:rPr>
              <a:t>toolboxalias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(</a:t>
            </a:r>
            <a:r>
              <a:rPr lang="en-US" altLang="zh-CN" sz="2400" dirty="0">
                <a:solidFill>
                  <a:srgbClr val="3494BA"/>
                </a:solidFill>
                <a:cs typeface="Arial" panose="020B0604020202020204" pitchFamily="34" charset="0"/>
              </a:rPr>
              <a:t>arguments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)</a:t>
            </a:r>
            <a:b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或者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/>
            </a:r>
            <a:b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altLang="zh-CN" sz="2400" dirty="0" err="1">
                <a:solidFill>
                  <a:schemeClr val="bg1"/>
                </a:solidFill>
                <a:cs typeface="Arial" panose="020B0604020202020204" pitchFamily="34" charset="0"/>
              </a:rPr>
              <a:t>arcpy.</a:t>
            </a:r>
            <a:r>
              <a:rPr lang="en-US" altLang="zh-CN" sz="2400" dirty="0" err="1">
                <a:solidFill>
                  <a:srgbClr val="00B050"/>
                </a:solidFill>
                <a:cs typeface="Arial" panose="020B0604020202020204" pitchFamily="34" charset="0"/>
              </a:rPr>
              <a:t>toolboxalias</a:t>
            </a:r>
            <a:r>
              <a:rPr lang="en-US" altLang="zh-CN" sz="2400" dirty="0" err="1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  <a:r>
              <a:rPr lang="en-US" altLang="zh-CN" sz="2400" dirty="0" err="1">
                <a:solidFill>
                  <a:srgbClr val="FFC000"/>
                </a:solidFill>
                <a:cs typeface="Arial" panose="020B0604020202020204" pitchFamily="34" charset="0"/>
              </a:rPr>
              <a:t>toolname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(</a:t>
            </a:r>
            <a:r>
              <a:rPr lang="en-US" altLang="zh-CN" sz="2400" dirty="0">
                <a:solidFill>
                  <a:srgbClr val="3494BA"/>
                </a:solidFill>
                <a:cs typeface="Arial" panose="020B0604020202020204" pitchFamily="34" charset="0"/>
              </a:rPr>
              <a:t>arguments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FFA797FB-95E8-4145-852E-BA97A419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31423" y="1914409"/>
            <a:ext cx="8216141" cy="174581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5" name="矩形 4"/>
          <p:cNvSpPr/>
          <p:nvPr/>
        </p:nvSpPr>
        <p:spPr>
          <a:xfrm>
            <a:off x="786778" y="4332001"/>
            <a:ext cx="15285190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导入</a:t>
            </a:r>
            <a:r>
              <a:rPr lang="en-US" altLang="zh-CN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arcpy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包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</a:t>
            </a:r>
            <a:endParaRPr lang="en-US" altLang="zh-CN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指定输入参数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roads =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"c:/base/data.gdb/roads"</a:t>
            </a:r>
            <a:endParaRPr lang="en-US" altLang="zh-CN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指定输出参数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output =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"c:/base/data.gdb/roads_Buffer"</a:t>
            </a:r>
            <a:endParaRPr lang="en-US" altLang="zh-CN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传入参数调用</a:t>
            </a:r>
            <a:r>
              <a:rPr lang="en-US" altLang="zh-CN" sz="2800" dirty="0">
                <a:solidFill>
                  <a:srgbClr val="6A9955"/>
                </a:solidFill>
                <a:latin typeface="Consolas" panose="020B0609020204030204" pitchFamily="49" charset="0"/>
              </a:rPr>
              <a:t>GP</a:t>
            </a:r>
            <a:r>
              <a:rPr lang="zh-CN" alt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工具</a:t>
            </a:r>
            <a:endParaRPr lang="zh-CN" alt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arcpy.Buffer_analysis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(roads, output,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"distance"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"FULL"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"ROUND"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2800" dirty="0">
                <a:solidFill>
                  <a:srgbClr val="CE9178"/>
                </a:solidFill>
                <a:latin typeface="Consolas" panose="020B0609020204030204" pitchFamily="49" charset="0"/>
              </a:rPr>
              <a:t>"NONE"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zh-CN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99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cs typeface="+mn-ea"/>
                <a:sym typeface="+mn-lt"/>
              </a:rPr>
              <a:t>ArcPy</a:t>
            </a:r>
            <a:r>
              <a:rPr lang="zh-CN" altLang="en-US" dirty="0">
                <a:cs typeface="+mn-ea"/>
                <a:sym typeface="+mn-lt"/>
              </a:rPr>
              <a:t>常用类</a:t>
            </a:r>
          </a:p>
        </p:txBody>
      </p:sp>
      <p:sp>
        <p:nvSpPr>
          <p:cNvPr id="5" name="单圆角矩形 3">
            <a:extLst>
              <a:ext uri="{FF2B5EF4-FFF2-40B4-BE49-F238E27FC236}">
                <a16:creationId xmlns:a16="http://schemas.microsoft.com/office/drawing/2014/main" id="{5D621466-ED71-4ACD-AAA1-CE8EEC103B97}"/>
              </a:ext>
            </a:extLst>
          </p:cNvPr>
          <p:cNvSpPr/>
          <p:nvPr/>
        </p:nvSpPr>
        <p:spPr bwMode="auto">
          <a:xfrm>
            <a:off x="4969272" y="1748951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Cursor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右箭头 4">
            <a:extLst>
              <a:ext uri="{FF2B5EF4-FFF2-40B4-BE49-F238E27FC236}">
                <a16:creationId xmlns:a16="http://schemas.microsoft.com/office/drawing/2014/main" id="{E25DA552-F05A-4189-85F2-A0801C34E388}"/>
              </a:ext>
            </a:extLst>
          </p:cNvPr>
          <p:cNvSpPr/>
          <p:nvPr/>
        </p:nvSpPr>
        <p:spPr bwMode="auto">
          <a:xfrm>
            <a:off x="7699709" y="1957019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7" name="单圆角矩形 5">
            <a:extLst>
              <a:ext uri="{FF2B5EF4-FFF2-40B4-BE49-F238E27FC236}">
                <a16:creationId xmlns:a16="http://schemas.microsoft.com/office/drawing/2014/main" id="{628910BF-8AAA-4077-974F-12D6B0515B73}"/>
              </a:ext>
            </a:extLst>
          </p:cNvPr>
          <p:cNvSpPr/>
          <p:nvPr/>
        </p:nvSpPr>
        <p:spPr bwMode="auto">
          <a:xfrm>
            <a:off x="8829053" y="1772564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游标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单圆角矩形 6">
            <a:extLst>
              <a:ext uri="{FF2B5EF4-FFF2-40B4-BE49-F238E27FC236}">
                <a16:creationId xmlns:a16="http://schemas.microsoft.com/office/drawing/2014/main" id="{8C41469B-F9DA-4985-B272-3819CDA700FB}"/>
              </a:ext>
            </a:extLst>
          </p:cNvPr>
          <p:cNvSpPr/>
          <p:nvPr/>
        </p:nvSpPr>
        <p:spPr bwMode="auto">
          <a:xfrm>
            <a:off x="4969272" y="2723171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Exceptions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右箭头 7">
            <a:extLst>
              <a:ext uri="{FF2B5EF4-FFF2-40B4-BE49-F238E27FC236}">
                <a16:creationId xmlns:a16="http://schemas.microsoft.com/office/drawing/2014/main" id="{E38F04E2-0D48-4647-8591-7BA6E235EC28}"/>
              </a:ext>
            </a:extLst>
          </p:cNvPr>
          <p:cNvSpPr/>
          <p:nvPr/>
        </p:nvSpPr>
        <p:spPr bwMode="auto">
          <a:xfrm>
            <a:off x="7699709" y="2931240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0" name="单圆角矩形 8">
            <a:extLst>
              <a:ext uri="{FF2B5EF4-FFF2-40B4-BE49-F238E27FC236}">
                <a16:creationId xmlns:a16="http://schemas.microsoft.com/office/drawing/2014/main" id="{65197B68-6475-43DE-9D57-90BA8DB84717}"/>
              </a:ext>
            </a:extLst>
          </p:cNvPr>
          <p:cNvSpPr/>
          <p:nvPr/>
        </p:nvSpPr>
        <p:spPr bwMode="auto">
          <a:xfrm>
            <a:off x="8829053" y="2746784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异常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单圆角矩形 9">
            <a:extLst>
              <a:ext uri="{FF2B5EF4-FFF2-40B4-BE49-F238E27FC236}">
                <a16:creationId xmlns:a16="http://schemas.microsoft.com/office/drawing/2014/main" id="{C44FB58E-0A87-4DB4-9170-942DA57F6E1B}"/>
              </a:ext>
            </a:extLst>
          </p:cNvPr>
          <p:cNvSpPr/>
          <p:nvPr/>
        </p:nvSpPr>
        <p:spPr bwMode="auto">
          <a:xfrm>
            <a:off x="4969272" y="3708109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chemeClr val="bg1"/>
                </a:solidFill>
                <a:cs typeface="+mn-ea"/>
                <a:sym typeface="+mn-lt"/>
              </a:rPr>
              <a:t>FeatureSets</a:t>
            </a: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chemeClr val="bg1"/>
                </a:solidFill>
                <a:cs typeface="+mn-ea"/>
                <a:sym typeface="+mn-lt"/>
              </a:rPr>
              <a:t>RecordSets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右箭头 10">
            <a:extLst>
              <a:ext uri="{FF2B5EF4-FFF2-40B4-BE49-F238E27FC236}">
                <a16:creationId xmlns:a16="http://schemas.microsoft.com/office/drawing/2014/main" id="{231905D4-2D59-47DF-A264-8360B5AA0C7A}"/>
              </a:ext>
            </a:extLst>
          </p:cNvPr>
          <p:cNvSpPr/>
          <p:nvPr/>
        </p:nvSpPr>
        <p:spPr bwMode="auto">
          <a:xfrm>
            <a:off x="7699709" y="3916177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3" name="单圆角矩形 11">
            <a:extLst>
              <a:ext uri="{FF2B5EF4-FFF2-40B4-BE49-F238E27FC236}">
                <a16:creationId xmlns:a16="http://schemas.microsoft.com/office/drawing/2014/main" id="{846866EB-EBB1-42C8-9BE3-5794053656FB}"/>
              </a:ext>
            </a:extLst>
          </p:cNvPr>
          <p:cNvSpPr/>
          <p:nvPr/>
        </p:nvSpPr>
        <p:spPr bwMode="auto">
          <a:xfrm>
            <a:off x="8829053" y="3731720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要素和记录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单圆角矩形 12">
            <a:extLst>
              <a:ext uri="{FF2B5EF4-FFF2-40B4-BE49-F238E27FC236}">
                <a16:creationId xmlns:a16="http://schemas.microsoft.com/office/drawing/2014/main" id="{94045594-8444-4D1B-B80B-47FC166FCEFD}"/>
              </a:ext>
            </a:extLst>
          </p:cNvPr>
          <p:cNvSpPr/>
          <p:nvPr/>
        </p:nvSpPr>
        <p:spPr bwMode="auto">
          <a:xfrm>
            <a:off x="4969272" y="4775860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Fields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右箭头 13">
            <a:extLst>
              <a:ext uri="{FF2B5EF4-FFF2-40B4-BE49-F238E27FC236}">
                <a16:creationId xmlns:a16="http://schemas.microsoft.com/office/drawing/2014/main" id="{54A7285F-EF65-4E87-9B5F-F92025B9BDFE}"/>
              </a:ext>
            </a:extLst>
          </p:cNvPr>
          <p:cNvSpPr/>
          <p:nvPr/>
        </p:nvSpPr>
        <p:spPr bwMode="auto">
          <a:xfrm>
            <a:off x="7699709" y="4983928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6" name="单圆角矩形 14">
            <a:extLst>
              <a:ext uri="{FF2B5EF4-FFF2-40B4-BE49-F238E27FC236}">
                <a16:creationId xmlns:a16="http://schemas.microsoft.com/office/drawing/2014/main" id="{4AF3BA90-8650-4144-A269-640C3D0EC1CB}"/>
              </a:ext>
            </a:extLst>
          </p:cNvPr>
          <p:cNvSpPr/>
          <p:nvPr/>
        </p:nvSpPr>
        <p:spPr bwMode="auto">
          <a:xfrm>
            <a:off x="8829053" y="4799472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字段信息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单圆角矩形 15">
            <a:extLst>
              <a:ext uri="{FF2B5EF4-FFF2-40B4-BE49-F238E27FC236}">
                <a16:creationId xmlns:a16="http://schemas.microsoft.com/office/drawing/2014/main" id="{C64BA2B0-D5D5-439C-9CEC-ECB7D0019B22}"/>
              </a:ext>
            </a:extLst>
          </p:cNvPr>
          <p:cNvSpPr/>
          <p:nvPr/>
        </p:nvSpPr>
        <p:spPr bwMode="auto">
          <a:xfrm>
            <a:off x="4969272" y="5798760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General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右箭头 16">
            <a:extLst>
              <a:ext uri="{FF2B5EF4-FFF2-40B4-BE49-F238E27FC236}">
                <a16:creationId xmlns:a16="http://schemas.microsoft.com/office/drawing/2014/main" id="{82B75F3C-7237-47F7-AEE1-7775535C2DBD}"/>
              </a:ext>
            </a:extLst>
          </p:cNvPr>
          <p:cNvSpPr/>
          <p:nvPr/>
        </p:nvSpPr>
        <p:spPr bwMode="auto">
          <a:xfrm>
            <a:off x="7699709" y="6006829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单圆角矩形 17">
            <a:extLst>
              <a:ext uri="{FF2B5EF4-FFF2-40B4-BE49-F238E27FC236}">
                <a16:creationId xmlns:a16="http://schemas.microsoft.com/office/drawing/2014/main" id="{D59E548A-2CCE-4B64-9744-DDA32E81DBFF}"/>
              </a:ext>
            </a:extLst>
          </p:cNvPr>
          <p:cNvSpPr/>
          <p:nvPr/>
        </p:nvSpPr>
        <p:spPr bwMode="auto">
          <a:xfrm>
            <a:off x="8829053" y="5822373"/>
            <a:ext cx="5629301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通用类，如数组、范围、坐标系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单圆角矩形 18">
            <a:extLst>
              <a:ext uri="{FF2B5EF4-FFF2-40B4-BE49-F238E27FC236}">
                <a16:creationId xmlns:a16="http://schemas.microsoft.com/office/drawing/2014/main" id="{90B2B903-D20B-41B0-966E-DE42F73114CA}"/>
              </a:ext>
            </a:extLst>
          </p:cNvPr>
          <p:cNvSpPr/>
          <p:nvPr/>
        </p:nvSpPr>
        <p:spPr bwMode="auto">
          <a:xfrm>
            <a:off x="4969272" y="6879214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Geometry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右箭头 19">
            <a:extLst>
              <a:ext uri="{FF2B5EF4-FFF2-40B4-BE49-F238E27FC236}">
                <a16:creationId xmlns:a16="http://schemas.microsoft.com/office/drawing/2014/main" id="{F669DAA1-5B12-4A4F-8CF2-8758061EA6E3}"/>
              </a:ext>
            </a:extLst>
          </p:cNvPr>
          <p:cNvSpPr/>
          <p:nvPr/>
        </p:nvSpPr>
        <p:spPr bwMode="auto">
          <a:xfrm>
            <a:off x="7699709" y="7087282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2" name="单圆角矩形 20">
            <a:extLst>
              <a:ext uri="{FF2B5EF4-FFF2-40B4-BE49-F238E27FC236}">
                <a16:creationId xmlns:a16="http://schemas.microsoft.com/office/drawing/2014/main" id="{033C44E1-19A9-4576-8209-736FDBCDB027}"/>
              </a:ext>
            </a:extLst>
          </p:cNvPr>
          <p:cNvSpPr/>
          <p:nvPr/>
        </p:nvSpPr>
        <p:spPr bwMode="auto">
          <a:xfrm>
            <a:off x="8829053" y="6902826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图形类，如点、线、面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单圆角矩形 21">
            <a:extLst>
              <a:ext uri="{FF2B5EF4-FFF2-40B4-BE49-F238E27FC236}">
                <a16:creationId xmlns:a16="http://schemas.microsoft.com/office/drawing/2014/main" id="{16732AB2-0863-48AD-BF56-A60E1812D3D8}"/>
              </a:ext>
            </a:extLst>
          </p:cNvPr>
          <p:cNvSpPr/>
          <p:nvPr/>
        </p:nvSpPr>
        <p:spPr bwMode="auto">
          <a:xfrm>
            <a:off x="4969272" y="7946965"/>
            <a:ext cx="2453193" cy="75957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Parameter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右箭头 22">
            <a:extLst>
              <a:ext uri="{FF2B5EF4-FFF2-40B4-BE49-F238E27FC236}">
                <a16:creationId xmlns:a16="http://schemas.microsoft.com/office/drawing/2014/main" id="{EA68D4A6-8E58-4B27-B6FF-36866117E419}"/>
              </a:ext>
            </a:extLst>
          </p:cNvPr>
          <p:cNvSpPr/>
          <p:nvPr/>
        </p:nvSpPr>
        <p:spPr bwMode="auto">
          <a:xfrm>
            <a:off x="7699709" y="8155033"/>
            <a:ext cx="1014671" cy="4225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单圆角矩形 23">
            <a:extLst>
              <a:ext uri="{FF2B5EF4-FFF2-40B4-BE49-F238E27FC236}">
                <a16:creationId xmlns:a16="http://schemas.microsoft.com/office/drawing/2014/main" id="{11526517-4510-43FD-ABF3-0BF1AA9468BF}"/>
              </a:ext>
            </a:extLst>
          </p:cNvPr>
          <p:cNvSpPr/>
          <p:nvPr/>
        </p:nvSpPr>
        <p:spPr bwMode="auto">
          <a:xfrm>
            <a:off x="8829053" y="7970577"/>
            <a:ext cx="4174280" cy="762929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参数类，参数读取和设置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936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7F1CC9-FFE5-433C-B4FB-907FBEE73C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499775" y="7486042"/>
            <a:ext cx="4344570" cy="1286400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DE3650CD-00AC-41F7-9A09-5D5FFEF25B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每个人都能使用的计算机编程语言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9098BB-D713-48AF-9463-BA7AD74BE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734" y="2284758"/>
            <a:ext cx="3477691" cy="52012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96D16B-AD72-4E58-9585-461E5B8A2E52}"/>
              </a:ext>
            </a:extLst>
          </p:cNvPr>
          <p:cNvSpPr/>
          <p:nvPr/>
        </p:nvSpPr>
        <p:spPr>
          <a:xfrm>
            <a:off x="1805238" y="7711558"/>
            <a:ext cx="2976054" cy="940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57" dirty="0">
                <a:solidFill>
                  <a:schemeClr val="bg1"/>
                </a:solidFill>
                <a:latin typeface="Times New Roman" panose="02020603050405020304" pitchFamily="18" charset="0"/>
              </a:rPr>
              <a:t>Guido van Rossum</a:t>
            </a:r>
          </a:p>
          <a:p>
            <a:r>
              <a:rPr lang="en-US" altLang="zh-CN" sz="2757" dirty="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757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吉多范罗苏姆）</a:t>
            </a:r>
            <a:endParaRPr lang="zh-CN" altLang="en-US" sz="2757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858" y="4283086"/>
            <a:ext cx="1706893" cy="17068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575" y="507549"/>
            <a:ext cx="634912" cy="638027"/>
          </a:xfrm>
          <a:prstGeom prst="rect">
            <a:avLst/>
          </a:prstGeom>
        </p:spPr>
      </p:pic>
      <p:sp>
        <p:nvSpPr>
          <p:cNvPr id="5" name="椭圆形标注 4"/>
          <p:cNvSpPr/>
          <p:nvPr/>
        </p:nvSpPr>
        <p:spPr>
          <a:xfrm>
            <a:off x="5822643" y="1351905"/>
            <a:ext cx="4367487" cy="1588178"/>
          </a:xfrm>
          <a:prstGeom prst="wedgeEllipseCallout">
            <a:avLst>
              <a:gd name="adj1" fmla="val -63275"/>
              <a:gd name="adj2" fmla="val 50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54" dirty="0"/>
              <a:t>"I chose Python as a working title for the project, being in a slightly irreverent mood (and a big fan of Monty Python's Flying Circus)."</a:t>
            </a:r>
          </a:p>
        </p:txBody>
      </p:sp>
      <p:pic>
        <p:nvPicPr>
          <p:cNvPr id="14" name="图片 13" descr="Летающий цирк Монти Пайтона — Википедия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855" y="2145994"/>
            <a:ext cx="2637793" cy="407539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2315465" y="6476108"/>
            <a:ext cx="2433680" cy="3256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16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巨蟒剧团之飞翔的马戏团 </a:t>
            </a:r>
          </a:p>
        </p:txBody>
      </p:sp>
    </p:spTree>
    <p:extLst>
      <p:ext uri="{BB962C8B-B14F-4D97-AF65-F5344CB8AC3E}">
        <p14:creationId xmlns:p14="http://schemas.microsoft.com/office/powerpoint/2010/main" val="137134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26767" y="5240778"/>
            <a:ext cx="1195332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ArcGIS</a:t>
            </a:r>
            <a:r>
              <a:rPr lang="zh-CN" altLang="en-US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中的使用</a:t>
            </a:r>
            <a:r>
              <a:rPr lang="zh-CN" altLang="en-US" sz="3600" dirty="0" smtClean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600" dirty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ArcGIS Desktop &amp; </a:t>
            </a:r>
            <a:r>
              <a:rPr lang="en-US" altLang="zh-CN" sz="3600" dirty="0" smtClean="0">
                <a:solidFill>
                  <a:srgbClr val="97B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</a:t>
            </a:r>
            <a:endParaRPr lang="en-US" altLang="zh-CN" sz="3600" dirty="0">
              <a:solidFill>
                <a:srgbClr val="97BA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291716" y="2740161"/>
            <a:ext cx="1914612" cy="1914612"/>
            <a:chOff x="5107058" y="2004217"/>
            <a:chExt cx="1914612" cy="1914612"/>
          </a:xfrm>
        </p:grpSpPr>
        <p:grpSp>
          <p:nvGrpSpPr>
            <p:cNvPr id="4" name="组合 3"/>
            <p:cNvGrpSpPr/>
            <p:nvPr/>
          </p:nvGrpSpPr>
          <p:grpSpPr>
            <a:xfrm>
              <a:off x="5107058" y="2004217"/>
              <a:ext cx="1914612" cy="1914612"/>
              <a:chOff x="4833033" y="1207640"/>
              <a:chExt cx="2525933" cy="2525933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4867841" y="1248228"/>
                <a:ext cx="2485345" cy="2485345"/>
              </a:xfrm>
              <a:prstGeom prst="ellipse">
                <a:avLst/>
              </a:prstGeom>
              <a:solidFill>
                <a:srgbClr val="97BAFF"/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同心圆 6"/>
              <p:cNvSpPr/>
              <p:nvPr/>
            </p:nvSpPr>
            <p:spPr>
              <a:xfrm>
                <a:off x="4833033" y="1207640"/>
                <a:ext cx="2525933" cy="2525933"/>
              </a:xfrm>
              <a:prstGeom prst="donut">
                <a:avLst>
                  <a:gd name="adj" fmla="val 4637"/>
                </a:avLst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5598105" y="2561104"/>
              <a:ext cx="9434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空心弧 12"/>
          <p:cNvSpPr/>
          <p:nvPr/>
        </p:nvSpPr>
        <p:spPr>
          <a:xfrm>
            <a:off x="7180641" y="2566541"/>
            <a:ext cx="2136762" cy="2148115"/>
          </a:xfrm>
          <a:prstGeom prst="blockArc">
            <a:avLst>
              <a:gd name="adj1" fmla="val 12320495"/>
              <a:gd name="adj2" fmla="val 21549215"/>
              <a:gd name="adj3" fmla="val 0"/>
            </a:avLst>
          </a:prstGeom>
          <a:noFill/>
          <a:ln w="25400" cap="rnd">
            <a:solidFill>
              <a:srgbClr val="1E1E1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559" y="406301"/>
            <a:ext cx="2011819" cy="70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600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2FBF-A52A-4F3A-B5DE-730FED2B0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字段计算器及部分其它工具的计算模块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9928B-0294-48AB-BDF8-C2FB8F819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20" y="1493365"/>
            <a:ext cx="5866224" cy="7184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4E70B-56CA-4F3E-B813-3CD7D1D71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824" y="1489347"/>
            <a:ext cx="4466746" cy="723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5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2FBF-A52A-4F3A-B5DE-730FED2B0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当前工作环境下进行地理处理 （</a:t>
            </a:r>
            <a:r>
              <a:rPr lang="en-US" altLang="zh-CN" dirty="0"/>
              <a:t>python window</a:t>
            </a:r>
            <a:r>
              <a:rPr lang="zh-CN" altLang="en-US" dirty="0"/>
              <a:t>）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08B65-B7EC-408B-BA85-0BD7261A1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4" t="23393"/>
          <a:stretch/>
        </p:blipFill>
        <p:spPr>
          <a:xfrm>
            <a:off x="686722" y="1502087"/>
            <a:ext cx="8038706" cy="41172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A0C74A-A9AE-4597-96CB-716E2B27E897}"/>
              </a:ext>
            </a:extLst>
          </p:cNvPr>
          <p:cNvSpPr/>
          <p:nvPr/>
        </p:nvSpPr>
        <p:spPr bwMode="auto">
          <a:xfrm>
            <a:off x="704505" y="3534204"/>
            <a:ext cx="7742360" cy="20666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26048" tIns="63024" rIns="126048" bIns="63024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3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113038" y="3734171"/>
            <a:ext cx="8926865" cy="4953376"/>
            <a:chOff x="4012575" y="2378784"/>
            <a:chExt cx="7623233" cy="392351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DB937AC-7EBB-48E0-9426-1123C13F4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2575" y="2378784"/>
              <a:ext cx="7623233" cy="392351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089372" y="5332596"/>
              <a:ext cx="7546435" cy="96970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64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2FBF-A52A-4F3A-B5DE-730FED2B0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 </a:t>
            </a:r>
            <a:r>
              <a:rPr lang="zh-CN" altLang="en-US" dirty="0" smtClean="0"/>
              <a:t>运行</a:t>
            </a:r>
            <a:r>
              <a:rPr lang="zh-CN" altLang="en-US" dirty="0"/>
              <a:t>独立脚本进行地理处理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7" y="1342405"/>
            <a:ext cx="15580281" cy="736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2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2FBF-A52A-4F3A-B5DE-730FED2B0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zh-CN" altLang="en-US" dirty="0" smtClean="0"/>
              <a:t>制作</a:t>
            </a:r>
            <a:r>
              <a:rPr lang="zh-CN" altLang="en-US" dirty="0"/>
              <a:t>成</a:t>
            </a:r>
            <a:r>
              <a:rPr lang="en-US" altLang="zh-CN" dirty="0" err="1"/>
              <a:t>GeoProcessing</a:t>
            </a:r>
            <a:r>
              <a:rPr lang="zh-CN" altLang="en-US" dirty="0" smtClean="0"/>
              <a:t>工具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DD53E-D110-4A3B-8ACF-A58B7BA30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451"/>
          <a:stretch/>
        </p:blipFill>
        <p:spPr>
          <a:xfrm>
            <a:off x="330047" y="1682815"/>
            <a:ext cx="6636417" cy="7406829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9D139FE-E0BD-4FF4-9986-9672E9F82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471" y="2859949"/>
            <a:ext cx="10105125" cy="505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举好多个</a:t>
            </a:r>
            <a:r>
              <a:rPr lang="zh-CN" altLang="en-US" dirty="0"/>
              <a:t>栗子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4294967295"/>
          </p:nvPr>
        </p:nvSpPr>
        <p:spPr>
          <a:xfrm>
            <a:off x="6315199" y="5103615"/>
            <a:ext cx="5112568" cy="654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2.7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版本为例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5" y="7129015"/>
            <a:ext cx="1786699" cy="17866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3491">
            <a:off x="1022109" y="7367645"/>
            <a:ext cx="1786699" cy="178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9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2. </a:t>
            </a:r>
            <a:r>
              <a:rPr lang="zh-CN" altLang="en-US" dirty="0"/>
              <a:t>使用字段计算器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sz="2800" dirty="0" smtClean="0"/>
              <a:t>数据 （</a:t>
            </a:r>
            <a:r>
              <a:rPr lang="en-US" altLang="zh-CN" sz="2800" dirty="0" smtClean="0"/>
              <a:t>Exercise2/</a:t>
            </a:r>
            <a:r>
              <a:rPr lang="en-US" altLang="zh-CN" sz="2800" dirty="0" err="1" smtClean="0"/>
              <a:t>data.gdb</a:t>
            </a:r>
            <a:r>
              <a:rPr lang="en-US" altLang="zh-CN" sz="2800" dirty="0" smtClean="0"/>
              <a:t>/poi</a:t>
            </a:r>
            <a:r>
              <a:rPr lang="zh-CN" altLang="en-US" sz="2800" dirty="0" smtClean="0"/>
              <a:t>）：陕西省</a:t>
            </a:r>
            <a:r>
              <a:rPr lang="zh-CN" altLang="en-US" sz="2800" dirty="0"/>
              <a:t>内旅游景点</a:t>
            </a:r>
            <a:r>
              <a:rPr lang="zh-CN" altLang="en-US" sz="2800" dirty="0" smtClean="0"/>
              <a:t>数据</a:t>
            </a:r>
            <a:endParaRPr lang="en-US" altLang="zh-CN" sz="2800" dirty="0" smtClean="0"/>
          </a:p>
          <a:p>
            <a:r>
              <a:rPr lang="en-US" altLang="zh-CN" sz="2800" dirty="0" smtClean="0"/>
              <a:t>ArcMap</a:t>
            </a:r>
            <a:r>
              <a:rPr lang="zh-CN" altLang="en-US" sz="2800" dirty="0" smtClean="0"/>
              <a:t>文档</a:t>
            </a:r>
            <a:r>
              <a:rPr lang="zh-CN" altLang="en-US" sz="2800" dirty="0"/>
              <a:t>（</a:t>
            </a:r>
            <a:r>
              <a:rPr lang="en-US" altLang="zh-CN" sz="2800" dirty="0" smtClean="0"/>
              <a:t>Exercise2/</a:t>
            </a:r>
            <a:r>
              <a:rPr lang="en-US" altLang="zh-CN" sz="2800" dirty="0" err="1" smtClean="0"/>
              <a:t>poi.mxd</a:t>
            </a:r>
            <a:r>
              <a:rPr lang="zh-CN" altLang="en-US" sz="2800" dirty="0" smtClean="0"/>
              <a:t>）</a:t>
            </a:r>
            <a:endParaRPr lang="en-US" altLang="zh-CN" sz="2800" dirty="0"/>
          </a:p>
          <a:p>
            <a:r>
              <a:rPr lang="zh-CN" altLang="en-US" sz="2800" dirty="0" smtClean="0"/>
              <a:t>自定义函数：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ReClassfunction.py</a:t>
            </a:r>
          </a:p>
          <a:p>
            <a:r>
              <a:rPr lang="zh-CN" altLang="en-US" sz="2800" dirty="0" smtClean="0"/>
              <a:t>注：该脚本比较简单，</a:t>
            </a:r>
            <a:r>
              <a:rPr lang="en-US" altLang="zh-CN" sz="2800" dirty="0" smtClean="0"/>
              <a:t>Python2.x </a:t>
            </a:r>
            <a:r>
              <a:rPr lang="zh-CN" altLang="en-US" sz="2800" dirty="0" smtClean="0"/>
              <a:t>与 </a:t>
            </a:r>
            <a:r>
              <a:rPr lang="en-US" altLang="zh-CN" sz="2800" dirty="0" smtClean="0"/>
              <a:t>3.x</a:t>
            </a:r>
            <a:r>
              <a:rPr lang="zh-CN" altLang="en-US" sz="2800" dirty="0" smtClean="0"/>
              <a:t>通用，可以在</a:t>
            </a:r>
            <a:r>
              <a:rPr lang="en-US" altLang="zh-CN" sz="2800" dirty="0" smtClean="0"/>
              <a:t>ArcGIS Pro</a:t>
            </a:r>
            <a:r>
              <a:rPr lang="zh-CN" altLang="en-US" sz="2800" dirty="0" smtClean="0"/>
              <a:t>中使用同一段代码</a:t>
            </a:r>
            <a:endParaRPr lang="en-US" altLang="zh-CN" sz="2800" dirty="0"/>
          </a:p>
        </p:txBody>
      </p:sp>
      <p:grpSp>
        <p:nvGrpSpPr>
          <p:cNvPr id="4" name="组合 3"/>
          <p:cNvGrpSpPr/>
          <p:nvPr/>
        </p:nvGrpSpPr>
        <p:grpSpPr>
          <a:xfrm>
            <a:off x="4809184" y="1394491"/>
            <a:ext cx="5785277" cy="7107736"/>
            <a:chOff x="3189882" y="1108609"/>
            <a:chExt cx="4392488" cy="530025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l="1585" r="1726" b="3044"/>
            <a:stretch/>
          </p:blipFill>
          <p:spPr>
            <a:xfrm>
              <a:off x="3189882" y="1108609"/>
              <a:ext cx="4392488" cy="530025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223792" y="1556792"/>
              <a:ext cx="648072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261890" y="3645024"/>
              <a:ext cx="1177926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287688" y="4044018"/>
              <a:ext cx="4104456" cy="8971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292922" y="5301208"/>
              <a:ext cx="4171230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2463" r="3949" b="2441"/>
          <a:stretch/>
        </p:blipFill>
        <p:spPr>
          <a:xfrm>
            <a:off x="626567" y="2877808"/>
            <a:ext cx="3771919" cy="39704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5159" y="3434281"/>
            <a:ext cx="5513889" cy="296699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5064893" y="3434281"/>
            <a:ext cx="1741970" cy="2949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66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3. Anaconda</a:t>
            </a:r>
            <a:r>
              <a:rPr lang="zh-CN" altLang="en-US" dirty="0" smtClean="0"/>
              <a:t>添加</a:t>
            </a:r>
            <a:r>
              <a:rPr lang="en-US" altLang="zh-CN" dirty="0" err="1" smtClean="0"/>
              <a:t>ArcPy</a:t>
            </a:r>
            <a:r>
              <a:rPr lang="en-US" altLang="zh-CN" dirty="0" smtClean="0"/>
              <a:t> 2.7 (</a:t>
            </a:r>
            <a:r>
              <a:rPr lang="zh-CN" altLang="en-US" dirty="0" smtClean="0"/>
              <a:t>以</a:t>
            </a:r>
            <a:r>
              <a:rPr lang="en-US" altLang="zh-CN" dirty="0" smtClean="0"/>
              <a:t>ArcGIS Desktop10.7</a:t>
            </a:r>
            <a:r>
              <a:rPr lang="zh-CN" altLang="en-US" dirty="0" smtClean="0"/>
              <a:t>为例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1. </a:t>
            </a:r>
            <a:r>
              <a:rPr lang="zh-CN" altLang="en-US" dirty="0" smtClean="0"/>
              <a:t>新建</a:t>
            </a:r>
            <a:r>
              <a:rPr lang="en-US" altLang="zh-CN" dirty="0" smtClean="0"/>
              <a:t>Python 2.7</a:t>
            </a:r>
            <a:r>
              <a:rPr lang="zh-CN" altLang="en-US" dirty="0" smtClean="0"/>
              <a:t>环境</a:t>
            </a:r>
            <a:endParaRPr lang="en-US" altLang="zh-CN" dirty="0" smtClean="0"/>
          </a:p>
          <a:p>
            <a:pPr marL="630250" lvl="1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conda create --name arcpy10-7 python=2.7</a:t>
            </a:r>
          </a:p>
          <a:p>
            <a:pPr marL="0" indent="0">
              <a:buNone/>
            </a:pPr>
            <a:r>
              <a:rPr lang="en-US" altLang="zh-CN" dirty="0" smtClean="0"/>
              <a:t>2. </a:t>
            </a:r>
            <a:r>
              <a:rPr lang="zh-CN" altLang="en-US" dirty="0"/>
              <a:t>确认</a:t>
            </a:r>
            <a:r>
              <a:rPr lang="en-US" altLang="zh-CN" dirty="0"/>
              <a:t>Python</a:t>
            </a:r>
            <a:r>
              <a:rPr lang="zh-CN" altLang="en-US" dirty="0"/>
              <a:t>为</a:t>
            </a:r>
            <a:r>
              <a:rPr lang="en-US" altLang="zh-CN" dirty="0"/>
              <a:t>64</a:t>
            </a:r>
            <a:r>
              <a:rPr lang="zh-CN" altLang="en-US" dirty="0"/>
              <a:t>位还是</a:t>
            </a:r>
            <a:r>
              <a:rPr lang="en-US" altLang="zh-CN" dirty="0"/>
              <a:t>32</a:t>
            </a:r>
            <a:r>
              <a:rPr lang="zh-CN" altLang="en-US" dirty="0"/>
              <a:t>位：</a:t>
            </a:r>
            <a:r>
              <a:rPr lang="en-US" altLang="zh-CN" dirty="0"/>
              <a:t> ArcGIS Desktop python</a:t>
            </a:r>
            <a:r>
              <a:rPr lang="zh-CN" altLang="en-US" dirty="0"/>
              <a:t>默认安装于</a:t>
            </a:r>
            <a:r>
              <a:rPr lang="en-US" altLang="zh-CN" dirty="0"/>
              <a:t>C:\Python27</a:t>
            </a:r>
            <a:r>
              <a:rPr lang="zh-CN" altLang="en-US" dirty="0"/>
              <a:t>，以</a:t>
            </a:r>
            <a:r>
              <a:rPr lang="en-US" altLang="zh-CN" dirty="0"/>
              <a:t>10.7</a:t>
            </a:r>
            <a:r>
              <a:rPr lang="zh-CN" altLang="en-US" dirty="0"/>
              <a:t>为例，</a:t>
            </a:r>
            <a:r>
              <a:rPr lang="en-US" altLang="zh-CN" dirty="0"/>
              <a:t>ArcGIS10.7</a:t>
            </a:r>
            <a:r>
              <a:rPr lang="zh-CN" altLang="en-US" dirty="0"/>
              <a:t>为</a:t>
            </a:r>
            <a:r>
              <a:rPr lang="en-US" altLang="zh-CN" dirty="0"/>
              <a:t>32</a:t>
            </a:r>
            <a:r>
              <a:rPr lang="zh-CN" altLang="en-US" dirty="0"/>
              <a:t>位（该路径一定存在），</a:t>
            </a:r>
            <a:r>
              <a:rPr lang="en-US" altLang="zh-CN" dirty="0"/>
              <a:t>ArcGISx6410.7</a:t>
            </a:r>
            <a:r>
              <a:rPr lang="zh-CN" altLang="en-US" dirty="0"/>
              <a:t>为</a:t>
            </a:r>
            <a:r>
              <a:rPr lang="en-US" altLang="zh-CN" dirty="0"/>
              <a:t>64</a:t>
            </a:r>
            <a:r>
              <a:rPr lang="zh-CN" altLang="en-US" dirty="0"/>
              <a:t>位（该路径不一定存在）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en-US" altLang="zh-CN" dirty="0"/>
              <a:t>. </a:t>
            </a:r>
            <a:r>
              <a:rPr lang="zh-CN" altLang="en-US" dirty="0"/>
              <a:t>在环境内配置</a:t>
            </a:r>
            <a:r>
              <a:rPr lang="en-US" altLang="zh-CN" dirty="0" err="1"/>
              <a:t>pth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630250" lvl="1" indent="0">
              <a:buNone/>
            </a:pPr>
            <a:endParaRPr lang="en-US" altLang="zh-CN" sz="248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64" y="3833432"/>
            <a:ext cx="14822981" cy="277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8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练习</a:t>
            </a:r>
            <a:r>
              <a:rPr lang="en-US" altLang="zh-CN" dirty="0"/>
              <a:t>3. </a:t>
            </a:r>
            <a:r>
              <a:rPr lang="en-US" altLang="zh-CN" dirty="0" smtClean="0"/>
              <a:t>Anaconda</a:t>
            </a:r>
            <a:r>
              <a:rPr lang="zh-CN" altLang="en-US" dirty="0" smtClean="0"/>
              <a:t>添加</a:t>
            </a:r>
            <a:r>
              <a:rPr lang="en-US" altLang="zh-CN" dirty="0" err="1" smtClean="0"/>
              <a:t>ArcPy</a:t>
            </a:r>
            <a:r>
              <a:rPr lang="en-US" altLang="zh-CN" dirty="0" smtClean="0"/>
              <a:t> 2.7 (</a:t>
            </a:r>
            <a:r>
              <a:rPr lang="zh-CN" altLang="en-US" dirty="0" smtClean="0"/>
              <a:t>以</a:t>
            </a:r>
            <a:r>
              <a:rPr lang="en-US" altLang="zh-CN" dirty="0" smtClean="0"/>
              <a:t>ArcGIS Desktop10.7</a:t>
            </a:r>
            <a:r>
              <a:rPr lang="zh-CN" altLang="en-US" dirty="0" smtClean="0"/>
              <a:t>为例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284116"/>
              </p:ext>
            </p:extLst>
          </p:nvPr>
        </p:nvGraphicFramePr>
        <p:xfrm>
          <a:off x="457926" y="1486421"/>
          <a:ext cx="16082408" cy="734481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041204">
                  <a:extLst>
                    <a:ext uri="{9D8B030D-6E8A-4147-A177-3AD203B41FA5}">
                      <a16:colId xmlns:a16="http://schemas.microsoft.com/office/drawing/2014/main" val="3830532937"/>
                    </a:ext>
                  </a:extLst>
                </a:gridCol>
                <a:gridCol w="8041204">
                  <a:extLst>
                    <a:ext uri="{9D8B030D-6E8A-4147-A177-3AD203B41FA5}">
                      <a16:colId xmlns:a16="http://schemas.microsoft.com/office/drawing/2014/main" val="2627022078"/>
                    </a:ext>
                  </a:extLst>
                </a:gridCol>
              </a:tblGrid>
              <a:tr h="6834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extLst>
                  <a:ext uri="{0D108BD9-81ED-4DB2-BD59-A6C34878D82A}">
                    <a16:rowId xmlns:a16="http://schemas.microsoft.com/office/drawing/2014/main" val="1087349768"/>
                  </a:ext>
                </a:extLst>
              </a:tr>
              <a:tr h="17950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 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确认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Anaconda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位，否则重新安装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Anaconda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，或者安装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ArcGIS 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桌面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"/>
                        </a:rPr>
                        <a:t>Background </a:t>
                      </a:r>
                      <a:r>
                        <a:rPr lang="en-US" altLang="zh-CN" sz="2400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"/>
                        </a:rPr>
                        <a:t>Geoprocessing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"/>
                        </a:rPr>
                        <a:t> (64-bit)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 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确认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Anaconda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extLst>
                  <a:ext uri="{0D108BD9-81ED-4DB2-BD59-A6C34878D82A}">
                    <a16:rowId xmlns:a16="http://schemas.microsoft.com/office/drawing/2014/main" val="2018711498"/>
                  </a:ext>
                </a:extLst>
              </a:tr>
              <a:tr h="17950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 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复制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C:\Python27\ArcGIS10.7\Lib\site-packages\Desktop10.7.pth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至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&lt;Anaconda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安装路径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&gt;\envs\arcpy10-7\Lib\site-packages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 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复制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C:\Python27\ArcGISx6410.7\Lib\site-packages\DTBGGP64.pth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至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&lt;Anaconda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安装路径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&gt;\</a:t>
                      </a:r>
                      <a:r>
                        <a:rPr lang="en-US" altLang="zh-CN" sz="2400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envs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\arcpy10-7\Lib\site-packages</a:t>
                      </a:r>
                      <a:endParaRPr lang="zh-CN" altLang="en-US" sz="2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extLst>
                  <a:ext uri="{0D108BD9-81ED-4DB2-BD59-A6C34878D82A}">
                    <a16:rowId xmlns:a16="http://schemas.microsoft.com/office/drawing/2014/main" val="325547617"/>
                  </a:ext>
                </a:extLst>
              </a:tr>
              <a:tr h="906459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 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&lt;Anaconda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安装路径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&gt;\</a:t>
                      </a:r>
                      <a:r>
                        <a:rPr lang="en-US" altLang="zh-CN" sz="2400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envs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\arcpy10-7\Lib\site-packages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路径下创建文件</a:t>
                      </a:r>
                      <a:r>
                        <a:rPr lang="en-US" altLang="zh-CN" sz="2400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arcpy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-site-</a:t>
                      </a:r>
                      <a:r>
                        <a:rPr lang="en-US" altLang="zh-CN" sz="2400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packages.pth</a:t>
                      </a:r>
                      <a:endParaRPr lang="en-US" altLang="zh-CN" sz="2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488090"/>
                  </a:ext>
                </a:extLst>
              </a:tr>
              <a:tr h="21646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 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使用文本编辑器打开</a:t>
                      </a:r>
                      <a:r>
                        <a:rPr lang="en-US" altLang="zh-CN" sz="2400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arcpy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-site-</a:t>
                      </a:r>
                      <a:r>
                        <a:rPr lang="en-US" altLang="zh-CN" sz="2400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packages.pth</a:t>
                      </a:r>
                      <a:endParaRPr lang="en-US" altLang="zh-CN" sz="2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输入以下内容并保存：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C:\Python27\ArcGIS10.7\Lib\site-packages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 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使用文本编辑器打开</a:t>
                      </a:r>
                      <a:r>
                        <a:rPr lang="en-US" altLang="zh-CN" sz="2400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arcpy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-site-</a:t>
                      </a:r>
                      <a:r>
                        <a:rPr lang="en-US" altLang="zh-CN" sz="2400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packages.pth</a:t>
                      </a:r>
                      <a:endParaRPr lang="en-US" altLang="zh-CN" sz="2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输入以下内容并保存：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C:\Python27\ArcGISx6410.7\Lib\site-packages</a:t>
                      </a:r>
                      <a:endParaRPr lang="zh-CN" altLang="en-US" sz="2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048" marR="126048" marT="63024" marB="63024"/>
                </a:tc>
                <a:extLst>
                  <a:ext uri="{0D108BD9-81ED-4DB2-BD59-A6C34878D82A}">
                    <a16:rowId xmlns:a16="http://schemas.microsoft.com/office/drawing/2014/main" val="1288106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4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4. </a:t>
            </a:r>
            <a:r>
              <a:rPr lang="zh-CN" altLang="en-US" sz="2800" dirty="0"/>
              <a:t>（可选）装</a:t>
            </a:r>
            <a:r>
              <a:rPr lang="en-US" altLang="zh-CN" sz="2800" dirty="0" err="1"/>
              <a:t>nb_conda</a:t>
            </a:r>
            <a:r>
              <a:rPr lang="zh-CN" altLang="en-US" sz="2800" dirty="0"/>
              <a:t>，可在</a:t>
            </a:r>
            <a:r>
              <a:rPr lang="en-US" altLang="zh-CN" sz="2800" dirty="0" err="1"/>
              <a:t>Jupyter</a:t>
            </a:r>
            <a:r>
              <a:rPr lang="zh-CN" altLang="en-US" sz="2800" dirty="0"/>
              <a:t>内对不同</a:t>
            </a:r>
            <a:r>
              <a:rPr lang="en-US" altLang="zh-CN" sz="2800" dirty="0"/>
              <a:t>Conda</a:t>
            </a:r>
            <a:r>
              <a:rPr lang="zh-CN" altLang="en-US" sz="2800" dirty="0"/>
              <a:t>环境和包进行访问</a:t>
            </a:r>
            <a:endParaRPr lang="en-US" altLang="zh-CN" sz="2800" dirty="0"/>
          </a:p>
          <a:p>
            <a:pPr marL="630250" lvl="1" indent="0">
              <a:buNone/>
            </a:pP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 install –y </a:t>
            </a:r>
            <a:r>
              <a:rPr lang="en-US" altLang="zh-CN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nb</a:t>
            </a: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-conda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练习</a:t>
            </a:r>
            <a:r>
              <a:rPr lang="en-US" altLang="zh-CN" dirty="0"/>
              <a:t>3. Anaconda</a:t>
            </a:r>
            <a:r>
              <a:rPr lang="zh-CN" altLang="en-US" dirty="0"/>
              <a:t>添加</a:t>
            </a:r>
            <a:r>
              <a:rPr lang="en-US" altLang="zh-CN" dirty="0" err="1"/>
              <a:t>ArcPy</a:t>
            </a:r>
            <a:r>
              <a:rPr lang="en-US" altLang="zh-CN" dirty="0"/>
              <a:t> 2.7 (</a:t>
            </a:r>
            <a:r>
              <a:rPr lang="zh-CN" altLang="en-US" dirty="0"/>
              <a:t>以</a:t>
            </a:r>
            <a:r>
              <a:rPr lang="en-US" altLang="zh-CN" dirty="0"/>
              <a:t>ArcGIS Desktop10.7</a:t>
            </a:r>
            <a:r>
              <a:rPr lang="zh-CN" altLang="en-US" dirty="0"/>
              <a:t>为例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33270"/>
          <a:stretch/>
        </p:blipFill>
        <p:spPr>
          <a:xfrm>
            <a:off x="914599" y="3214613"/>
            <a:ext cx="15224767" cy="475252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354759" y="5302845"/>
            <a:ext cx="1368152" cy="4320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637211" y="6536269"/>
            <a:ext cx="3021804" cy="56677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Python </a:t>
            </a:r>
            <a:r>
              <a:rPr lang="zh-CN" altLang="en-US" dirty="0" smtClean="0"/>
              <a:t>特点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简单</a:t>
            </a:r>
          </a:p>
          <a:p>
            <a:r>
              <a:rPr lang="zh-CN" altLang="en-US" dirty="0"/>
              <a:t>易学</a:t>
            </a:r>
            <a:endParaRPr lang="en-US" altLang="zh-CN" dirty="0"/>
          </a:p>
          <a:p>
            <a:r>
              <a:rPr lang="zh-CN" altLang="en-US" dirty="0" smtClean="0"/>
              <a:t>免费</a:t>
            </a:r>
            <a:r>
              <a:rPr lang="zh-CN" altLang="en-US" dirty="0"/>
              <a:t>、开</a:t>
            </a:r>
            <a:r>
              <a:rPr lang="zh-CN" altLang="en-US" dirty="0" smtClean="0"/>
              <a:t>源</a:t>
            </a:r>
            <a:endParaRPr lang="en-US" altLang="zh-CN" dirty="0" smtClean="0"/>
          </a:p>
          <a:p>
            <a:r>
              <a:rPr lang="zh-CN" altLang="en-US" dirty="0"/>
              <a:t>丰富的库</a:t>
            </a:r>
          </a:p>
          <a:p>
            <a:r>
              <a:rPr lang="zh-CN" altLang="en-US" dirty="0"/>
              <a:t>海量资源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高级语言</a:t>
            </a:r>
            <a:endParaRPr lang="zh-CN" altLang="en-US" dirty="0"/>
          </a:p>
          <a:p>
            <a:r>
              <a:rPr lang="zh-CN" altLang="en-US" dirty="0"/>
              <a:t>可移植性</a:t>
            </a:r>
          </a:p>
          <a:p>
            <a:r>
              <a:rPr lang="zh-CN" altLang="en-US" dirty="0"/>
              <a:t>解释性</a:t>
            </a:r>
          </a:p>
          <a:p>
            <a:r>
              <a:rPr lang="zh-CN" altLang="en-US" dirty="0" smtClean="0"/>
              <a:t>面向对象</a:t>
            </a:r>
            <a:endParaRPr lang="en-US" altLang="zh-CN" dirty="0" smtClean="0"/>
          </a:p>
          <a:p>
            <a:r>
              <a:rPr lang="zh-CN" altLang="en-US" dirty="0" smtClean="0"/>
              <a:t>可扩展性</a:t>
            </a:r>
            <a:endParaRPr lang="en-US" altLang="zh-CN" dirty="0" smtClean="0"/>
          </a:p>
          <a:p>
            <a:r>
              <a:rPr lang="zh-CN" altLang="en-US" dirty="0"/>
              <a:t>可</a:t>
            </a:r>
            <a:r>
              <a:rPr lang="zh-CN" altLang="en-US" dirty="0" smtClean="0"/>
              <a:t>嵌入性</a:t>
            </a:r>
            <a:endParaRPr lang="zh-CN" altLang="en-US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895" y="1558429"/>
            <a:ext cx="7118677" cy="6628192"/>
          </a:xfrm>
          <a:prstGeom prst="rect">
            <a:avLst/>
          </a:prstGeom>
        </p:spPr>
      </p:pic>
      <p:sp>
        <p:nvSpPr>
          <p:cNvPr id="7" name="Title 17">
            <a:extLst>
              <a:ext uri="{FF2B5EF4-FFF2-40B4-BE49-F238E27FC236}">
                <a16:creationId xmlns:a16="http://schemas.microsoft.com/office/drawing/2014/main" id="{DE3650CD-00AC-41F7-9A09-5D5FFEF25B1D}"/>
              </a:ext>
            </a:extLst>
          </p:cNvPr>
          <p:cNvSpPr txBox="1">
            <a:spLocks/>
          </p:cNvSpPr>
          <p:nvPr/>
        </p:nvSpPr>
        <p:spPr>
          <a:xfrm>
            <a:off x="919363" y="2029650"/>
            <a:ext cx="4575016" cy="18393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0CCFF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endParaRPr lang="zh-CN" altLang="en-US" sz="3860" dirty="0"/>
          </a:p>
        </p:txBody>
      </p:sp>
    </p:spTree>
    <p:extLst>
      <p:ext uri="{BB962C8B-B14F-4D97-AF65-F5344CB8AC3E}">
        <p14:creationId xmlns:p14="http://schemas.microsoft.com/office/powerpoint/2010/main" val="340148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en-US" altLang="zh-CN" dirty="0"/>
              <a:t>XY </a:t>
            </a:r>
            <a:r>
              <a:rPr lang="zh-CN" altLang="en-US" dirty="0"/>
              <a:t>表</a:t>
            </a:r>
            <a:r>
              <a:rPr lang="zh-CN" altLang="en-US" dirty="0" smtClean="0"/>
              <a:t>转点（</a:t>
            </a:r>
            <a:r>
              <a:rPr lang="en-US" altLang="zh-CN" dirty="0" smtClean="0"/>
              <a:t>CSV/TXT</a:t>
            </a:r>
            <a:r>
              <a:rPr lang="zh-CN" altLang="en-US" dirty="0" smtClean="0"/>
              <a:t>逗号</a:t>
            </a:r>
            <a:r>
              <a:rPr lang="zh-CN" altLang="en-US" dirty="0"/>
              <a:t>分隔</a:t>
            </a:r>
            <a:r>
              <a:rPr lang="zh-CN" altLang="en-US" dirty="0" smtClean="0"/>
              <a:t>值格式）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python</a:t>
            </a:r>
            <a:r>
              <a:rPr lang="zh-CN" altLang="en-US" sz="2800" dirty="0"/>
              <a:t>版本：</a:t>
            </a:r>
            <a:r>
              <a:rPr lang="en-US" altLang="zh-CN" sz="2800" dirty="0"/>
              <a:t>2.7</a:t>
            </a:r>
          </a:p>
          <a:p>
            <a:r>
              <a:rPr lang="zh-CN" altLang="en-US" sz="2800" dirty="0"/>
              <a:t>核心第三方包：</a:t>
            </a:r>
            <a:r>
              <a:rPr lang="en-US" altLang="zh-CN" sz="2800" dirty="0" err="1"/>
              <a:t>arcpy</a:t>
            </a:r>
            <a:endParaRPr lang="en-US" altLang="zh-CN" sz="2800" dirty="0"/>
          </a:p>
          <a:p>
            <a:r>
              <a:rPr lang="zh-CN" altLang="en-US" sz="2800" dirty="0"/>
              <a:t>数据</a:t>
            </a:r>
            <a:r>
              <a:rPr lang="zh-CN" altLang="en-US" sz="2800" dirty="0" smtClean="0"/>
              <a:t>：</a:t>
            </a:r>
            <a:endParaRPr lang="en-US" altLang="zh-CN" sz="2800" dirty="0"/>
          </a:p>
          <a:p>
            <a:pPr marL="630250" lvl="1" indent="0">
              <a:buNone/>
            </a:pPr>
            <a:r>
              <a:rPr lang="en-US" altLang="zh-CN" sz="2800" dirty="0" smtClean="0"/>
              <a:t> - pois.txt</a:t>
            </a:r>
            <a:r>
              <a:rPr lang="en-US" altLang="zh-CN" sz="2800" dirty="0"/>
              <a:t>: </a:t>
            </a:r>
            <a:r>
              <a:rPr lang="zh-CN" altLang="en-US" sz="2800" dirty="0"/>
              <a:t>陕西省内旅游景点数据，坐标系</a:t>
            </a:r>
            <a:r>
              <a:rPr lang="en-US" altLang="zh-CN" sz="2800" dirty="0"/>
              <a:t>4326 (</a:t>
            </a:r>
            <a:r>
              <a:rPr lang="zh-CN" altLang="en-US" sz="2800" dirty="0"/>
              <a:t>经度字段：</a:t>
            </a:r>
            <a:r>
              <a:rPr lang="en-US" altLang="zh-CN" sz="2800" dirty="0" err="1"/>
              <a:t>lng</a:t>
            </a:r>
            <a:r>
              <a:rPr lang="zh-CN" altLang="en-US" sz="2800" dirty="0"/>
              <a:t>，维度字段：</a:t>
            </a:r>
            <a:r>
              <a:rPr lang="en-US" altLang="zh-CN" sz="2800" dirty="0" err="1"/>
              <a:t>lat</a:t>
            </a:r>
            <a:r>
              <a:rPr lang="en-US" altLang="zh-CN" sz="2800" dirty="0" smtClean="0"/>
              <a:t>)</a:t>
            </a:r>
          </a:p>
          <a:p>
            <a:r>
              <a:rPr lang="zh-CN" altLang="en-US" sz="2800" dirty="0"/>
              <a:t>代码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csv2fc.ipynb &amp; csv2fc.py</a:t>
            </a:r>
            <a:endParaRPr lang="en-US" altLang="zh-CN" sz="2800" dirty="0"/>
          </a:p>
          <a:p>
            <a:r>
              <a:rPr lang="zh-CN" altLang="en-US" sz="2800" dirty="0" smtClean="0"/>
              <a:t>注：使用</a:t>
            </a:r>
            <a:r>
              <a:rPr lang="en-US" altLang="zh-CN" sz="2800" dirty="0" smtClean="0"/>
              <a:t>3.x (aka ArcGIS Pro)</a:t>
            </a:r>
            <a:r>
              <a:rPr lang="zh-CN" altLang="en-US" sz="2800" dirty="0" smtClean="0"/>
              <a:t>，可以直接使用</a:t>
            </a:r>
            <a:r>
              <a:rPr lang="en-US" altLang="zh-CN" sz="2800" dirty="0" smtClean="0"/>
              <a:t>XY </a:t>
            </a:r>
            <a:r>
              <a:rPr lang="zh-CN" altLang="en-US" sz="2800" dirty="0" smtClean="0"/>
              <a:t>表转点工具（</a:t>
            </a:r>
            <a:r>
              <a:rPr lang="en-US" altLang="zh-CN" sz="2800" dirty="0"/>
              <a:t> XY Table To </a:t>
            </a:r>
            <a:r>
              <a:rPr lang="en-US" altLang="zh-CN" sz="2800" dirty="0" smtClean="0"/>
              <a:t>Point </a:t>
            </a:r>
            <a:r>
              <a:rPr lang="zh-CN" altLang="en-US" sz="2800" dirty="0" smtClean="0"/>
              <a:t>）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99" y="6022925"/>
            <a:ext cx="6021190" cy="2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8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5. </a:t>
            </a:r>
            <a:r>
              <a:rPr lang="zh-CN" altLang="en-US" dirty="0" smtClean="0"/>
              <a:t>批量导入</a:t>
            </a:r>
            <a:r>
              <a:rPr lang="en-US" altLang="zh-CN" dirty="0" err="1" smtClean="0"/>
              <a:t>GeoJson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>
          <a:xfrm>
            <a:off x="790490" y="1403311"/>
            <a:ext cx="14892318" cy="77159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/>
              <a:t>python</a:t>
            </a:r>
            <a:r>
              <a:rPr lang="zh-CN" altLang="en-US" sz="2800" dirty="0"/>
              <a:t>版本：</a:t>
            </a:r>
            <a:r>
              <a:rPr lang="en-US" altLang="zh-CN" sz="2800" dirty="0"/>
              <a:t>2.7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核心第三方包：</a:t>
            </a:r>
            <a:r>
              <a:rPr lang="en-US" altLang="zh-CN" sz="2800" dirty="0" err="1"/>
              <a:t>arcpy</a:t>
            </a:r>
            <a:r>
              <a:rPr lang="en-US" altLang="zh-CN" sz="2800" dirty="0"/>
              <a:t> &amp; </a:t>
            </a:r>
            <a:r>
              <a:rPr lang="en-US" altLang="zh-CN" sz="2800" dirty="0" err="1"/>
              <a:t>geopandas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数据：</a:t>
            </a:r>
          </a:p>
          <a:p>
            <a:pPr marL="630250" lvl="1" indent="0">
              <a:lnSpc>
                <a:spcPct val="150000"/>
              </a:lnSpc>
              <a:buNone/>
            </a:pPr>
            <a:r>
              <a:rPr lang="en-US" altLang="zh-CN" sz="2800" dirty="0" smtClean="0"/>
              <a:t>- </a:t>
            </a:r>
            <a:r>
              <a:rPr lang="zh-CN" altLang="en-US" sz="2800" dirty="0" smtClean="0"/>
              <a:t>省份</a:t>
            </a:r>
            <a:r>
              <a:rPr lang="zh-CN" altLang="en-US" sz="2800" dirty="0"/>
              <a:t>全拼</a:t>
            </a:r>
            <a:r>
              <a:rPr lang="en-US" altLang="zh-CN" sz="2800" dirty="0"/>
              <a:t>.</a:t>
            </a:r>
            <a:r>
              <a:rPr lang="en-US" altLang="zh-CN" sz="2800" dirty="0" err="1" smtClean="0"/>
              <a:t>json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./</a:t>
            </a:r>
            <a:r>
              <a:rPr lang="en-US" altLang="zh-CN" sz="2800" dirty="0" err="1" smtClean="0"/>
              <a:t>json</a:t>
            </a:r>
            <a:r>
              <a:rPr lang="en-US" altLang="zh-CN" sz="2800" dirty="0" smtClean="0"/>
              <a:t>/</a:t>
            </a:r>
            <a:r>
              <a:rPr lang="en-US" altLang="zh-CN" sz="2800" dirty="0" err="1" smtClean="0"/>
              <a:t>xxx.json</a:t>
            </a:r>
            <a:r>
              <a:rPr lang="zh-CN" altLang="en-US" sz="2800" dirty="0" smtClean="0"/>
              <a:t>）：省</a:t>
            </a:r>
            <a:r>
              <a:rPr lang="zh-CN" altLang="en-US" sz="2800" dirty="0"/>
              <a:t>内行政区划（到市一级），数据来源于网络，</a:t>
            </a:r>
            <a:r>
              <a:rPr lang="en-US" altLang="zh-CN" sz="2800" dirty="0"/>
              <a:t>2019</a:t>
            </a:r>
            <a:r>
              <a:rPr lang="zh-CN" altLang="en-US" sz="2800" dirty="0"/>
              <a:t>年</a:t>
            </a:r>
            <a:r>
              <a:rPr lang="en-US" altLang="zh-CN" sz="2800" dirty="0"/>
              <a:t>9</a:t>
            </a:r>
            <a:r>
              <a:rPr lang="zh-CN" altLang="en-US" sz="2800" dirty="0"/>
              <a:t>月</a:t>
            </a:r>
            <a:r>
              <a:rPr lang="en-US" altLang="zh-CN" sz="2800" dirty="0"/>
              <a:t>14</a:t>
            </a:r>
            <a:r>
              <a:rPr lang="zh-CN" altLang="en-US" sz="2800" dirty="0"/>
              <a:t>日访问之前获取数据链接已经不存在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导入方式：使用</a:t>
            </a:r>
            <a:r>
              <a:rPr lang="en-US" altLang="zh-CN" sz="2800" dirty="0" err="1"/>
              <a:t>GeoPandas</a:t>
            </a:r>
            <a:r>
              <a:rPr lang="zh-CN" altLang="en-US" sz="2800" dirty="0"/>
              <a:t>读取</a:t>
            </a:r>
            <a:r>
              <a:rPr lang="en-US" altLang="zh-CN" sz="2800" dirty="0" err="1"/>
              <a:t>GeoJSON</a:t>
            </a:r>
            <a:r>
              <a:rPr lang="zh-CN" altLang="en-US" sz="2800" dirty="0"/>
              <a:t>，转换为</a:t>
            </a:r>
            <a:r>
              <a:rPr lang="en-US" altLang="zh-CN" sz="2800" dirty="0" err="1"/>
              <a:t>ShapeFile</a:t>
            </a:r>
            <a:r>
              <a:rPr lang="zh-CN" altLang="en-US" sz="2800" dirty="0"/>
              <a:t>，再使用</a:t>
            </a:r>
            <a:r>
              <a:rPr lang="en-US" altLang="zh-CN" sz="2800" dirty="0" err="1"/>
              <a:t>ArcPy</a:t>
            </a:r>
            <a:r>
              <a:rPr lang="zh-CN" altLang="en-US" sz="2800" dirty="0"/>
              <a:t>将</a:t>
            </a:r>
            <a:r>
              <a:rPr lang="en-US" altLang="zh-CN" sz="2800" dirty="0" err="1"/>
              <a:t>ShapeFile</a:t>
            </a:r>
            <a:r>
              <a:rPr lang="zh-CN" altLang="en-US" sz="2800" dirty="0"/>
              <a:t>导入</a:t>
            </a:r>
            <a:r>
              <a:rPr lang="en-US" altLang="zh-CN" sz="2800" dirty="0"/>
              <a:t>GDB</a:t>
            </a:r>
            <a:r>
              <a:rPr lang="zh-CN" altLang="en-US" sz="2800" dirty="0"/>
              <a:t>中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代码：</a:t>
            </a:r>
            <a:r>
              <a:rPr lang="en-US" altLang="zh-CN" sz="2800" dirty="0" err="1" smtClean="0"/>
              <a:t>bulkImportJson.ipynb</a:t>
            </a:r>
            <a:r>
              <a:rPr lang="en-US" altLang="zh-CN" sz="2800" dirty="0"/>
              <a:t> &amp; bulkImportJson.py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PS</a:t>
            </a:r>
            <a:r>
              <a:rPr lang="zh-CN" altLang="en-US" sz="2800" dirty="0"/>
              <a:t>：</a:t>
            </a:r>
            <a:r>
              <a:rPr lang="en-US" altLang="zh-CN" sz="2800" dirty="0"/>
              <a:t>GDAL</a:t>
            </a:r>
            <a:r>
              <a:rPr lang="zh-CN" altLang="en-US" sz="2800" dirty="0"/>
              <a:t>支持</a:t>
            </a:r>
            <a:r>
              <a:rPr lang="en-US" altLang="zh-CN" sz="2800" dirty="0" err="1"/>
              <a:t>FileGDB</a:t>
            </a:r>
            <a:r>
              <a:rPr lang="zh-CN" altLang="en-US" sz="2800" dirty="0"/>
              <a:t>的读写，需要安装</a:t>
            </a:r>
            <a:r>
              <a:rPr lang="en-US" altLang="zh-CN" sz="2800" dirty="0"/>
              <a:t>Esri</a:t>
            </a:r>
            <a:r>
              <a:rPr lang="zh-CN" altLang="en-US" sz="2800" dirty="0"/>
              <a:t>提供的一个驱动，比较麻烦。感兴趣可以研究一下，链接</a:t>
            </a:r>
            <a:r>
              <a:rPr lang="en-US" altLang="zh-CN" sz="2800" dirty="0" smtClean="0"/>
              <a:t>: </a:t>
            </a:r>
            <a:r>
              <a:rPr lang="en-US" altLang="zh-CN" sz="2800" u="sng" dirty="0" smtClean="0">
                <a:hlinkClick r:id="rId2"/>
              </a:rPr>
              <a:t>https</a:t>
            </a:r>
            <a:r>
              <a:rPr lang="en-US" altLang="zh-CN" sz="2800" u="sng" dirty="0">
                <a:hlinkClick r:id="rId2"/>
              </a:rPr>
              <a:t>://</a:t>
            </a:r>
            <a:r>
              <a:rPr lang="en-US" altLang="zh-CN" sz="2800" u="sng" dirty="0" smtClean="0">
                <a:hlinkClick r:id="rId2"/>
              </a:rPr>
              <a:t>gdal.org/drivers/vector/filegdb.html</a:t>
            </a:r>
            <a:endParaRPr lang="en-US" altLang="zh-CN" sz="2800" u="sng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2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6</a:t>
            </a:r>
            <a:r>
              <a:rPr lang="zh-CN" altLang="en-US" dirty="0" smtClean="0"/>
              <a:t>：</a:t>
            </a:r>
            <a:r>
              <a:rPr lang="zh-CN" altLang="en-US" dirty="0"/>
              <a:t>空间分析 </a:t>
            </a:r>
            <a:r>
              <a:rPr lang="en-US" altLang="zh-CN" dirty="0"/>
              <a:t>(</a:t>
            </a:r>
            <a:r>
              <a:rPr lang="zh-CN" altLang="en-US" dirty="0"/>
              <a:t>具有权重的热点分析</a:t>
            </a:r>
            <a:r>
              <a:rPr lang="en-US" altLang="zh-CN" dirty="0"/>
              <a:t>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python</a:t>
            </a:r>
            <a:r>
              <a:rPr lang="zh-CN" altLang="en-US" dirty="0"/>
              <a:t>版本：</a:t>
            </a:r>
            <a:r>
              <a:rPr lang="en-US" altLang="zh-CN" dirty="0" smtClean="0"/>
              <a:t>2.7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核心第三方包：</a:t>
            </a:r>
            <a:r>
              <a:rPr lang="en-US" altLang="zh-CN" dirty="0" err="1"/>
              <a:t>arcpy</a:t>
            </a:r>
            <a:r>
              <a:rPr lang="en-US" altLang="zh-CN" dirty="0"/>
              <a:t> &amp; </a:t>
            </a:r>
            <a:r>
              <a:rPr lang="en-US" altLang="zh-CN" dirty="0" err="1" smtClean="0"/>
              <a:t>geopandas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数据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pPr marL="630250" lvl="1" indent="0">
              <a:lnSpc>
                <a:spcPct val="150000"/>
              </a:lnSpc>
              <a:buNone/>
            </a:pPr>
            <a:r>
              <a:rPr lang="en-US" altLang="zh-CN" dirty="0" smtClean="0"/>
              <a:t>- </a:t>
            </a:r>
            <a:r>
              <a:rPr lang="zh-CN" altLang="en-US" dirty="0" smtClean="0"/>
              <a:t>西安市</a:t>
            </a:r>
            <a:r>
              <a:rPr lang="zh-CN" altLang="en-US" dirty="0"/>
              <a:t>内兴趣点数据：</a:t>
            </a:r>
            <a:r>
              <a:rPr lang="en-US" altLang="zh-CN" dirty="0"/>
              <a:t>excel</a:t>
            </a:r>
            <a:r>
              <a:rPr lang="zh-CN" altLang="en-US" dirty="0"/>
              <a:t>格式，空间参考</a:t>
            </a:r>
            <a:r>
              <a:rPr lang="en-US" altLang="zh-CN" dirty="0"/>
              <a:t>4326(</a:t>
            </a:r>
            <a:r>
              <a:rPr lang="zh-CN" altLang="en-US" dirty="0"/>
              <a:t>经度字段：</a:t>
            </a:r>
            <a:r>
              <a:rPr lang="en-US" altLang="zh-CN" dirty="0" err="1"/>
              <a:t>lng</a:t>
            </a:r>
            <a:r>
              <a:rPr lang="zh-CN" altLang="en-US" dirty="0"/>
              <a:t>，维度字段：</a:t>
            </a:r>
            <a:r>
              <a:rPr lang="en-US" altLang="zh-CN" dirty="0" err="1"/>
              <a:t>lat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sz="2481" dirty="0" err="1">
                <a:solidFill>
                  <a:schemeClr val="bg1"/>
                </a:solidFill>
              </a:rPr>
              <a:t>edu</a:t>
            </a:r>
            <a:r>
              <a:rPr lang="zh-CN" altLang="en-US" sz="2481" dirty="0">
                <a:solidFill>
                  <a:schemeClr val="bg1"/>
                </a:solidFill>
              </a:rPr>
              <a:t>：教育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2)</a:t>
            </a:r>
          </a:p>
          <a:p>
            <a:pPr lvl="2"/>
            <a:r>
              <a:rPr lang="en-US" altLang="zh-CN" sz="2481" dirty="0">
                <a:solidFill>
                  <a:schemeClr val="bg1"/>
                </a:solidFill>
              </a:rPr>
              <a:t>food</a:t>
            </a:r>
            <a:r>
              <a:rPr lang="zh-CN" altLang="en-US" sz="2481" dirty="0">
                <a:solidFill>
                  <a:schemeClr val="bg1"/>
                </a:solidFill>
              </a:rPr>
              <a:t>：餐饮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3)</a:t>
            </a:r>
          </a:p>
          <a:p>
            <a:pPr lvl="2"/>
            <a:r>
              <a:rPr lang="en-US" altLang="zh-CN" sz="2481" dirty="0">
                <a:solidFill>
                  <a:schemeClr val="bg1"/>
                </a:solidFill>
              </a:rPr>
              <a:t>infrastructure</a:t>
            </a:r>
            <a:r>
              <a:rPr lang="zh-CN" altLang="en-US" sz="2481" dirty="0">
                <a:solidFill>
                  <a:schemeClr val="bg1"/>
                </a:solidFill>
              </a:rPr>
              <a:t>：基础设施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1)</a:t>
            </a:r>
          </a:p>
          <a:p>
            <a:pPr lvl="2"/>
            <a:r>
              <a:rPr lang="en-US" altLang="zh-CN" sz="2481" dirty="0">
                <a:solidFill>
                  <a:schemeClr val="bg1"/>
                </a:solidFill>
              </a:rPr>
              <a:t>medicine</a:t>
            </a:r>
            <a:r>
              <a:rPr lang="zh-CN" altLang="en-US" sz="2481" dirty="0">
                <a:solidFill>
                  <a:schemeClr val="bg1"/>
                </a:solidFill>
              </a:rPr>
              <a:t>：医疗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1)</a:t>
            </a:r>
          </a:p>
          <a:p>
            <a:pPr lvl="2"/>
            <a:r>
              <a:rPr lang="en-US" altLang="zh-CN" sz="2481" dirty="0">
                <a:solidFill>
                  <a:schemeClr val="bg1"/>
                </a:solidFill>
              </a:rPr>
              <a:t>shopping</a:t>
            </a:r>
            <a:r>
              <a:rPr lang="zh-CN" altLang="en-US" sz="2481" dirty="0">
                <a:solidFill>
                  <a:schemeClr val="bg1"/>
                </a:solidFill>
              </a:rPr>
              <a:t>：购物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3)</a:t>
            </a:r>
          </a:p>
          <a:p>
            <a:pPr lvl="2"/>
            <a:r>
              <a:rPr lang="en-US" altLang="zh-CN" sz="2481" dirty="0" err="1">
                <a:solidFill>
                  <a:schemeClr val="bg1"/>
                </a:solidFill>
              </a:rPr>
              <a:t>siteseeing</a:t>
            </a:r>
            <a:r>
              <a:rPr lang="zh-CN" altLang="en-US" sz="2481" dirty="0">
                <a:solidFill>
                  <a:schemeClr val="bg1"/>
                </a:solidFill>
              </a:rPr>
              <a:t>：景点 </a:t>
            </a:r>
            <a:r>
              <a:rPr lang="en-US" altLang="zh-CN" sz="2481" dirty="0">
                <a:solidFill>
                  <a:schemeClr val="bg1"/>
                </a:solidFill>
              </a:rPr>
              <a:t>(</a:t>
            </a:r>
            <a:r>
              <a:rPr lang="zh-CN" altLang="en-US" sz="2481" dirty="0">
                <a:solidFill>
                  <a:schemeClr val="bg1"/>
                </a:solidFill>
              </a:rPr>
              <a:t>权重 * </a:t>
            </a:r>
            <a:r>
              <a:rPr lang="en-US" altLang="zh-CN" sz="2481" dirty="0">
                <a:solidFill>
                  <a:schemeClr val="bg1"/>
                </a:solidFill>
              </a:rPr>
              <a:t>5)</a:t>
            </a:r>
          </a:p>
          <a:p>
            <a:pPr marL="630250" lvl="1" indent="0">
              <a:lnSpc>
                <a:spcPct val="150000"/>
              </a:lnSpc>
              <a:buNone/>
            </a:pPr>
            <a:r>
              <a:rPr lang="en-US" altLang="zh-CN" dirty="0" smtClean="0"/>
              <a:t>- </a:t>
            </a:r>
            <a:r>
              <a:rPr lang="zh-CN" altLang="en-US" dirty="0" smtClean="0"/>
              <a:t>西安市</a:t>
            </a:r>
            <a:r>
              <a:rPr lang="zh-CN" altLang="en-US" dirty="0"/>
              <a:t>行政区划：</a:t>
            </a:r>
            <a:r>
              <a:rPr lang="en-US" altLang="zh-CN" dirty="0" err="1"/>
              <a:t>shapefile</a:t>
            </a:r>
            <a:r>
              <a:rPr lang="zh-CN" altLang="en-US" dirty="0"/>
              <a:t>文件，包含西安市各区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代码：</a:t>
            </a:r>
            <a:r>
              <a:rPr lang="en-US" altLang="zh-CN" dirty="0" err="1" smtClean="0"/>
              <a:t>HSAnalysis.ipynb</a:t>
            </a:r>
            <a:r>
              <a:rPr lang="en-US" altLang="zh-CN" dirty="0"/>
              <a:t> &amp; </a:t>
            </a:r>
            <a:r>
              <a:rPr lang="en-US" altLang="zh-CN" dirty="0" smtClean="0"/>
              <a:t>HSAnalysis.py</a:t>
            </a:r>
          </a:p>
        </p:txBody>
      </p:sp>
    </p:spTree>
    <p:extLst>
      <p:ext uri="{BB962C8B-B14F-4D97-AF65-F5344CB8AC3E}">
        <p14:creationId xmlns:p14="http://schemas.microsoft.com/office/powerpoint/2010/main" val="368124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图层文件：</a:t>
            </a:r>
            <a:r>
              <a:rPr lang="en-US" altLang="zh-CN" dirty="0" err="1"/>
              <a:t>HSSymbols.lyr</a:t>
            </a:r>
            <a:r>
              <a:rPr lang="en-US" altLang="zh-CN" dirty="0"/>
              <a:t> &amp; </a:t>
            </a:r>
            <a:r>
              <a:rPr lang="en-US" altLang="zh-CN" dirty="0" err="1"/>
              <a:t>HSSymbols.lyrx</a:t>
            </a:r>
            <a:r>
              <a:rPr lang="zh-CN" altLang="en-US" dirty="0"/>
              <a:t>，</a:t>
            </a:r>
            <a:r>
              <a:rPr lang="en-US" altLang="zh-CN" dirty="0" err="1"/>
              <a:t>lyr</a:t>
            </a:r>
            <a:r>
              <a:rPr lang="zh-CN" altLang="en-US" dirty="0"/>
              <a:t>用于在</a:t>
            </a:r>
            <a:r>
              <a:rPr lang="en-US" altLang="zh-CN" dirty="0"/>
              <a:t>ArcMap</a:t>
            </a:r>
            <a:r>
              <a:rPr lang="zh-CN" altLang="en-US" dirty="0"/>
              <a:t>中对分析结果的样式进行更新，</a:t>
            </a:r>
            <a:r>
              <a:rPr lang="en-US" altLang="zh-CN" dirty="0" err="1"/>
              <a:t>lyrx</a:t>
            </a:r>
            <a:r>
              <a:rPr lang="zh-CN" altLang="en-US" dirty="0"/>
              <a:t>则是在</a:t>
            </a:r>
            <a:r>
              <a:rPr lang="en-US" altLang="zh-CN" dirty="0"/>
              <a:t>ArcGIS Pro</a:t>
            </a:r>
            <a:r>
              <a:rPr lang="zh-CN" altLang="en-US" dirty="0"/>
              <a:t>中使用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PS</a:t>
            </a:r>
            <a:r>
              <a:rPr lang="zh-CN" altLang="en-US" dirty="0"/>
              <a:t>：该分析方式以及权重赋值均没有依据，该练习主要目的是对相关函数与工具的使用，若需要设计分析模型，请参考其他资源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6</a:t>
            </a:r>
            <a:r>
              <a:rPr lang="zh-CN" altLang="en-US" dirty="0"/>
              <a:t>：空间分析 </a:t>
            </a:r>
            <a:r>
              <a:rPr lang="en-US" altLang="zh-CN" dirty="0"/>
              <a:t>(</a:t>
            </a:r>
            <a:r>
              <a:rPr lang="zh-CN" altLang="en-US" dirty="0"/>
              <a:t>具有权重的热点分析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999" y="3862685"/>
            <a:ext cx="7562326" cy="53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4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附：</a:t>
            </a:r>
            <a:r>
              <a:rPr lang="en-US" altLang="zh-CN" dirty="0" smtClean="0"/>
              <a:t>Anaconda</a:t>
            </a:r>
            <a:r>
              <a:rPr lang="zh-CN" altLang="en-US" dirty="0" smtClean="0"/>
              <a:t>添加</a:t>
            </a:r>
            <a:r>
              <a:rPr lang="en-US" altLang="zh-CN" dirty="0" err="1" smtClean="0"/>
              <a:t>ArcPy</a:t>
            </a:r>
            <a:r>
              <a:rPr lang="en-US" altLang="zh-CN" dirty="0" smtClean="0"/>
              <a:t> 3.6 (</a:t>
            </a:r>
            <a:r>
              <a:rPr lang="zh-CN" altLang="en-US" dirty="0" smtClean="0"/>
              <a:t>以</a:t>
            </a:r>
            <a:r>
              <a:rPr lang="en-US" altLang="zh-CN" dirty="0" smtClean="0"/>
              <a:t>ArcGIS Pro2.4</a:t>
            </a:r>
            <a:r>
              <a:rPr lang="zh-CN" altLang="en-US" dirty="0" smtClean="0"/>
              <a:t>为例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1. </a:t>
            </a:r>
            <a:r>
              <a:rPr lang="zh-CN" altLang="en-US" sz="2800" dirty="0" smtClean="0"/>
              <a:t>确认</a:t>
            </a:r>
            <a:r>
              <a:rPr lang="en-US" altLang="zh-CN" sz="2800" dirty="0" smtClean="0"/>
              <a:t>Anaconda</a:t>
            </a:r>
            <a:r>
              <a:rPr lang="zh-CN" altLang="en-US" sz="2800" dirty="0" smtClean="0"/>
              <a:t>为</a:t>
            </a:r>
            <a:r>
              <a:rPr lang="en-US" altLang="zh-CN" sz="2800" dirty="0" smtClean="0"/>
              <a:t>64</a:t>
            </a:r>
            <a:r>
              <a:rPr lang="zh-CN" altLang="en-US" sz="2800" dirty="0" smtClean="0"/>
              <a:t>位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 smtClean="0"/>
              <a:t>2. </a:t>
            </a:r>
            <a:r>
              <a:rPr lang="zh-CN" altLang="en-US" sz="2800" dirty="0" smtClean="0"/>
              <a:t>创建新环境 </a:t>
            </a:r>
            <a:endParaRPr lang="en-US" altLang="zh-CN" sz="2800" dirty="0" smtClean="0"/>
          </a:p>
          <a:p>
            <a:pPr marL="630250" lvl="1" indent="0">
              <a:buNone/>
            </a:pP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conda create --name arcpy36 python=3.6.8</a:t>
            </a:r>
          </a:p>
          <a:p>
            <a:pPr marL="0" indent="0">
              <a:buNone/>
            </a:pPr>
            <a:r>
              <a:rPr lang="en-US" altLang="zh-CN" sz="2800" dirty="0" smtClean="0"/>
              <a:t>3. </a:t>
            </a:r>
            <a:r>
              <a:rPr lang="zh-CN" altLang="en-US" sz="2800" dirty="0" smtClean="0"/>
              <a:t>安装</a:t>
            </a:r>
            <a:r>
              <a:rPr lang="en-US" altLang="zh-CN" sz="2800" dirty="0" err="1" smtClean="0"/>
              <a:t>ArcPy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ArcGIS Pro</a:t>
            </a:r>
            <a:r>
              <a:rPr lang="zh-CN" altLang="en-US" sz="2800" dirty="0" smtClean="0"/>
              <a:t>必须已安装）</a:t>
            </a:r>
            <a:endParaRPr lang="en-US" altLang="zh-CN" sz="2800" dirty="0" smtClean="0"/>
          </a:p>
          <a:p>
            <a:pPr marL="630250" lvl="1" indent="0">
              <a:buNone/>
            </a:pP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conda install -c </a:t>
            </a:r>
            <a:r>
              <a:rPr lang="en-US" altLang="zh-CN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esri</a:t>
            </a: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 </a:t>
            </a:r>
            <a:r>
              <a:rPr lang="en-US" altLang="zh-CN" sz="28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arcpy</a:t>
            </a:r>
            <a:endParaRPr lang="en-US" altLang="zh-CN" sz="2800" dirty="0" smtClean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宋体" pitchFamily="2" charset="-122"/>
            </a:endParaRPr>
          </a:p>
          <a:p>
            <a:endParaRPr lang="en-US" altLang="zh-CN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38434"/>
          <a:stretch/>
        </p:blipFill>
        <p:spPr>
          <a:xfrm>
            <a:off x="914829" y="4850866"/>
            <a:ext cx="14639925" cy="4216326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2354759" y="6454973"/>
            <a:ext cx="1296144" cy="50405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850703" y="7751117"/>
            <a:ext cx="2592288" cy="4320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7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Learn Python the Hard Way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coding school miami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9"/>
          <a:stretch/>
        </p:blipFill>
        <p:spPr bwMode="auto">
          <a:xfrm>
            <a:off x="8998998" y="1851003"/>
            <a:ext cx="5327190" cy="661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tutorialspan.com/wp-content/uploads/2019/03/best-programming-memes-of-2019-3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4" t="5616" r="15439" b="8257"/>
          <a:stretch/>
        </p:blipFill>
        <p:spPr bwMode="auto">
          <a:xfrm>
            <a:off x="1852204" y="1838637"/>
            <a:ext cx="5412870" cy="661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6685" y="1829021"/>
            <a:ext cx="9065627" cy="665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71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语言对比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 smtClean="0"/>
              <a:t>最为流行</a:t>
            </a:r>
            <a:endParaRPr lang="en-US" altLang="zh-CN" dirty="0" smtClean="0"/>
          </a:p>
          <a:p>
            <a:r>
              <a:rPr lang="zh-CN" altLang="en-US" dirty="0" smtClean="0"/>
              <a:t>最为简单</a:t>
            </a:r>
            <a:endParaRPr lang="en-US" altLang="zh-CN" dirty="0" smtClean="0"/>
          </a:p>
          <a:p>
            <a:r>
              <a:rPr lang="zh-CN" altLang="en-US" dirty="0" smtClean="0"/>
              <a:t>功能（库）最多</a:t>
            </a:r>
            <a:endParaRPr lang="en-US" altLang="zh-CN" dirty="0" smtClean="0"/>
          </a:p>
          <a:p>
            <a:r>
              <a:rPr lang="zh-CN" altLang="en-US" dirty="0" smtClean="0"/>
              <a:t>执行最慢 （</a:t>
            </a:r>
            <a:r>
              <a:rPr lang="en-US" altLang="zh-CN" dirty="0" smtClean="0"/>
              <a:t>But who cares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</p:txBody>
      </p:sp>
      <p:grpSp>
        <p:nvGrpSpPr>
          <p:cNvPr id="13" name="组合 12"/>
          <p:cNvGrpSpPr/>
          <p:nvPr/>
        </p:nvGrpSpPr>
        <p:grpSpPr>
          <a:xfrm>
            <a:off x="9398768" y="-1"/>
            <a:ext cx="7433679" cy="9453563"/>
            <a:chOff x="6818058" y="0"/>
            <a:chExt cx="5392694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8058" y="0"/>
              <a:ext cx="5392694" cy="638132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6818058" y="6381329"/>
              <a:ext cx="5392694" cy="47667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Helvetica Neue"/>
                </a:rPr>
                <a:t>PYPL </a:t>
              </a:r>
              <a:r>
                <a:rPr lang="en-US" altLang="zh-CN" dirty="0" err="1">
                  <a:solidFill>
                    <a:schemeClr val="bg1"/>
                  </a:solidFill>
                  <a:latin typeface="Helvetica Neue"/>
                </a:rPr>
                <a:t>PopularitY</a:t>
              </a:r>
              <a:r>
                <a:rPr lang="en-US" altLang="zh-CN" dirty="0">
                  <a:solidFill>
                    <a:schemeClr val="bg1"/>
                  </a:solidFill>
                  <a:latin typeface="Helvetica Neue"/>
                </a:rPr>
                <a:t> of Programming Language</a:t>
              </a:r>
              <a:endParaRPr lang="en-US" altLang="zh-CN" b="0" i="0" dirty="0">
                <a:solidFill>
                  <a:schemeClr val="bg1"/>
                </a:solidFill>
                <a:effectLst/>
                <a:latin typeface="Helvetica Neue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069705" y="918107"/>
              <a:ext cx="4889399" cy="4021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155" y="1103878"/>
            <a:ext cx="12135224" cy="7773603"/>
          </a:xfrm>
          <a:prstGeom prst="rect">
            <a:avLst/>
          </a:prstGeom>
        </p:spPr>
      </p:pic>
      <p:pic>
        <p:nvPicPr>
          <p:cNvPr id="6146" name="Picture 2" descr="See the sour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034" y="-1"/>
            <a:ext cx="3903300" cy="945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75" y="2224352"/>
            <a:ext cx="7619774" cy="549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1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站点包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37" y="3081268"/>
            <a:ext cx="11117235" cy="5830506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2251CF5D-C61C-477C-BFAF-29D98C80B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384" y="1719374"/>
            <a:ext cx="11227538" cy="5709731"/>
          </a:xfrm>
          <a:prstGeom prst="rect">
            <a:avLst/>
          </a:prstGeom>
        </p:spPr>
      </p:pic>
      <p:sp>
        <p:nvSpPr>
          <p:cNvPr id="8" name="波形 7"/>
          <p:cNvSpPr/>
          <p:nvPr/>
        </p:nvSpPr>
        <p:spPr>
          <a:xfrm>
            <a:off x="108458" y="2046733"/>
            <a:ext cx="2878570" cy="2481526"/>
          </a:xfrm>
          <a:prstGeom prst="wav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访问日期：</a:t>
            </a:r>
            <a:r>
              <a:rPr lang="en-US" altLang="zh-CN" dirty="0"/>
              <a:t>2019.9.5</a:t>
            </a:r>
            <a:endParaRPr lang="zh-CN" altLang="en-US" dirty="0"/>
          </a:p>
        </p:txBody>
      </p:sp>
      <p:sp>
        <p:nvSpPr>
          <p:cNvPr id="9" name="波形 8"/>
          <p:cNvSpPr/>
          <p:nvPr/>
        </p:nvSpPr>
        <p:spPr>
          <a:xfrm>
            <a:off x="13718776" y="794386"/>
            <a:ext cx="2878570" cy="2481526"/>
          </a:xfrm>
          <a:prstGeom prst="wav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访问日期：</a:t>
            </a:r>
            <a:r>
              <a:rPr lang="en-US" altLang="zh-CN" dirty="0" smtClean="0"/>
              <a:t>2018.7.17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46017" y="7600107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49770</a:t>
            </a:r>
            <a:endParaRPr lang="zh-CN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26457" y="761985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427802</a:t>
            </a:r>
          </a:p>
        </p:txBody>
      </p:sp>
      <p:sp>
        <p:nvSpPr>
          <p:cNvPr id="12" name="矩形 11"/>
          <p:cNvSpPr/>
          <p:nvPr/>
        </p:nvSpPr>
        <p:spPr>
          <a:xfrm>
            <a:off x="8750903" y="7600107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748572</a:t>
            </a:r>
          </a:p>
        </p:txBody>
      </p:sp>
      <p:sp>
        <p:nvSpPr>
          <p:cNvPr id="13" name="矩形 12"/>
          <p:cNvSpPr/>
          <p:nvPr/>
        </p:nvSpPr>
        <p:spPr>
          <a:xfrm>
            <a:off x="11404548" y="7619858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81888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3241857" y="7109046"/>
            <a:ext cx="2878570" cy="12903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6006304" y="7173245"/>
            <a:ext cx="2878570" cy="12903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8864508" y="7142879"/>
            <a:ext cx="2878570" cy="12903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11404184" y="7209468"/>
            <a:ext cx="2878570" cy="12903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72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版本选择 </a:t>
            </a:r>
            <a:r>
              <a:rPr lang="en-US" altLang="zh-CN" dirty="0" smtClean="0"/>
              <a:t>2.x V.S. 3.x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运行效率：</a:t>
            </a:r>
            <a:r>
              <a:rPr lang="en-US" altLang="zh-CN" dirty="0"/>
              <a:t>3.x</a:t>
            </a:r>
            <a:r>
              <a:rPr lang="zh-CN" altLang="en-US" dirty="0"/>
              <a:t>推出至今</a:t>
            </a:r>
            <a:r>
              <a:rPr lang="zh-CN" altLang="en-US" dirty="0" smtClean="0"/>
              <a:t>十</a:t>
            </a:r>
            <a:r>
              <a:rPr lang="zh-CN" altLang="en-US" dirty="0"/>
              <a:t>一</a:t>
            </a:r>
            <a:r>
              <a:rPr lang="zh-CN" altLang="en-US" dirty="0" smtClean="0"/>
              <a:t>年</a:t>
            </a:r>
            <a:r>
              <a:rPr lang="zh-CN" altLang="en-US" dirty="0"/>
              <a:t>，其运行效率</a:t>
            </a:r>
            <a:r>
              <a:rPr lang="zh-CN" altLang="en-US" strike="sngStrike" dirty="0"/>
              <a:t>已经</a:t>
            </a:r>
            <a:r>
              <a:rPr lang="zh-CN" altLang="en-US" strike="sngStrike" dirty="0" smtClean="0"/>
              <a:t>优于</a:t>
            </a:r>
            <a:r>
              <a:rPr lang="zh-CN" altLang="en-US" dirty="0" smtClean="0"/>
              <a:t>依旧没超过</a:t>
            </a:r>
            <a:r>
              <a:rPr lang="en-US" altLang="zh-CN" dirty="0" smtClean="0"/>
              <a:t>2.7</a:t>
            </a:r>
          </a:p>
          <a:p>
            <a:r>
              <a:rPr lang="zh-CN" altLang="en-US" dirty="0" smtClean="0"/>
              <a:t>生命周期：</a:t>
            </a:r>
            <a:r>
              <a:rPr lang="en-US" altLang="zh-CN" dirty="0" smtClean="0"/>
              <a:t>2.x</a:t>
            </a:r>
            <a:r>
              <a:rPr lang="zh-CN" altLang="en-US" dirty="0" smtClean="0"/>
              <a:t>将在</a:t>
            </a:r>
            <a:r>
              <a:rPr lang="en-US" altLang="zh-CN" dirty="0" smtClean="0"/>
              <a:t>2020</a:t>
            </a:r>
            <a:r>
              <a:rPr lang="zh-CN" altLang="en-US" dirty="0" smtClean="0"/>
              <a:t>年一月停止维护 </a:t>
            </a:r>
            <a:r>
              <a:rPr lang="en-US" altLang="zh-CN" dirty="0">
                <a:hlinkClick r:id="rId3"/>
              </a:rPr>
              <a:t>https://pythonclock.org/</a:t>
            </a:r>
            <a:endParaRPr lang="en-US" altLang="zh-CN" dirty="0"/>
          </a:p>
          <a:p>
            <a:r>
              <a:rPr lang="zh-CN" altLang="en-US" dirty="0"/>
              <a:t>第三方站点包：</a:t>
            </a:r>
            <a:r>
              <a:rPr lang="en-US" altLang="zh-CN" dirty="0"/>
              <a:t>3.x</a:t>
            </a:r>
            <a:r>
              <a:rPr lang="zh-CN" altLang="en-US" dirty="0"/>
              <a:t>兼容率持续</a:t>
            </a:r>
            <a:r>
              <a:rPr lang="zh-CN" altLang="en-US" dirty="0" smtClean="0"/>
              <a:t>增高</a:t>
            </a:r>
            <a:r>
              <a:rPr lang="zh-CN" altLang="en-US" dirty="0"/>
              <a:t>，多个</a:t>
            </a:r>
            <a:r>
              <a:rPr lang="en-US" altLang="zh-CN" dirty="0"/>
              <a:t>python</a:t>
            </a:r>
            <a:r>
              <a:rPr lang="zh-CN" altLang="en-US" dirty="0"/>
              <a:t>项目宣布停止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2.x</a:t>
            </a:r>
            <a:r>
              <a:rPr lang="zh-CN" altLang="en-US" dirty="0" smtClean="0"/>
              <a:t>  </a:t>
            </a:r>
            <a:r>
              <a:rPr lang="en-US" altLang="zh-CN" dirty="0">
                <a:hlinkClick r:id="rId4"/>
              </a:rPr>
              <a:t>http://py3readiness.org</a:t>
            </a:r>
            <a:r>
              <a:rPr lang="en-US" altLang="zh-CN" dirty="0" smtClean="0">
                <a:hlinkClick r:id="rId4"/>
              </a:rPr>
              <a:t>/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其它</a:t>
            </a:r>
            <a:r>
              <a:rPr lang="en-US" altLang="zh-CN" dirty="0"/>
              <a:t>3.x</a:t>
            </a:r>
            <a:r>
              <a:rPr lang="zh-CN" altLang="en-US" dirty="0"/>
              <a:t>与</a:t>
            </a:r>
            <a:r>
              <a:rPr lang="en-US" altLang="zh-CN" dirty="0"/>
              <a:t>2.x</a:t>
            </a:r>
            <a:r>
              <a:rPr lang="zh-CN" altLang="en-US" dirty="0"/>
              <a:t>的区别</a:t>
            </a:r>
            <a:endParaRPr lang="en-US" altLang="zh-CN" dirty="0"/>
          </a:p>
          <a:p>
            <a:pPr lvl="1"/>
            <a:r>
              <a:rPr lang="zh-CN" altLang="en-US" sz="2481" dirty="0">
                <a:solidFill>
                  <a:schemeClr val="bg1"/>
                </a:solidFill>
              </a:rPr>
              <a:t>更好的支持</a:t>
            </a:r>
            <a:r>
              <a:rPr lang="en-US" altLang="zh-CN" sz="2481" dirty="0">
                <a:solidFill>
                  <a:schemeClr val="bg1"/>
                </a:solidFill>
              </a:rPr>
              <a:t>Unicode</a:t>
            </a:r>
          </a:p>
          <a:p>
            <a:pPr lvl="1"/>
            <a:r>
              <a:rPr lang="zh-CN" altLang="en-US" sz="2481" dirty="0">
                <a:solidFill>
                  <a:schemeClr val="bg1"/>
                </a:solidFill>
              </a:rPr>
              <a:t>支持函数注释</a:t>
            </a:r>
            <a:endParaRPr lang="en-US" altLang="zh-CN" sz="2481" dirty="0">
              <a:solidFill>
                <a:schemeClr val="bg1"/>
              </a:solidFill>
            </a:endParaRPr>
          </a:p>
          <a:p>
            <a:pPr lvl="1"/>
            <a:r>
              <a:rPr lang="zh-CN" altLang="en-US" sz="2481" dirty="0">
                <a:solidFill>
                  <a:schemeClr val="bg1"/>
                </a:solidFill>
              </a:rPr>
              <a:t>支持异常链</a:t>
            </a:r>
            <a:endParaRPr lang="en-US" altLang="zh-CN" sz="2481" dirty="0">
              <a:solidFill>
                <a:schemeClr val="bg1"/>
              </a:solidFill>
            </a:endParaRPr>
          </a:p>
          <a:p>
            <a:pPr lvl="1"/>
            <a:r>
              <a:rPr lang="zh-CN" altLang="en-US" sz="2481" dirty="0">
                <a:solidFill>
                  <a:schemeClr val="bg1"/>
                </a:solidFill>
              </a:rPr>
              <a:t>支持关键字参数</a:t>
            </a:r>
            <a:endParaRPr lang="en-US" altLang="zh-CN" sz="2481" dirty="0">
              <a:solidFill>
                <a:schemeClr val="bg1"/>
              </a:solidFill>
            </a:endParaRPr>
          </a:p>
          <a:p>
            <a:pPr lvl="1"/>
            <a:r>
              <a:rPr lang="en-US" altLang="zh-CN" sz="2481" dirty="0">
                <a:solidFill>
                  <a:schemeClr val="bg1"/>
                </a:solidFill>
              </a:rPr>
              <a:t>print</a:t>
            </a:r>
            <a:r>
              <a:rPr lang="zh-CN" altLang="en-US" sz="2481" dirty="0">
                <a:solidFill>
                  <a:schemeClr val="bg1"/>
                </a:solidFill>
              </a:rPr>
              <a:t>作为函数而非语句</a:t>
            </a:r>
            <a:endParaRPr lang="en-US" altLang="zh-CN" sz="2481" dirty="0">
              <a:solidFill>
                <a:schemeClr val="bg1"/>
              </a:solidFill>
            </a:endParaRPr>
          </a:p>
          <a:p>
            <a:pPr lvl="1"/>
            <a:r>
              <a:rPr lang="en-US" altLang="zh-CN" sz="2481" dirty="0">
                <a:solidFill>
                  <a:schemeClr val="bg1">
                    <a:lumMod val="75000"/>
                  </a:schemeClr>
                </a:solidFill>
              </a:rPr>
              <a:t>…..</a:t>
            </a:r>
          </a:p>
          <a:p>
            <a:pPr marL="220334" lvl="1" indent="0">
              <a:buNone/>
            </a:pPr>
            <a:r>
              <a:rPr lang="en-US" altLang="zh-CN" sz="2757" dirty="0">
                <a:solidFill>
                  <a:schemeClr val="bg1">
                    <a:lumMod val="75000"/>
                  </a:schemeClr>
                </a:solidFill>
                <a:hlinkClick r:id="rId5"/>
              </a:rPr>
              <a:t>https://docs.python.org/3/whatsnew/3.0.html</a:t>
            </a:r>
            <a:endParaRPr lang="en-US" altLang="zh-CN" sz="2757" dirty="0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388652" y="4036541"/>
            <a:ext cx="6417946" cy="3767332"/>
            <a:chOff x="5231904" y="1988840"/>
            <a:chExt cx="3696084" cy="197740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904" y="1988840"/>
              <a:ext cx="3696084" cy="1977404"/>
            </a:xfrm>
            <a:prstGeom prst="rect">
              <a:avLst/>
            </a:prstGeom>
          </p:spPr>
        </p:pic>
        <p:sp>
          <p:nvSpPr>
            <p:cNvPr id="8" name="五角星 7"/>
            <p:cNvSpPr/>
            <p:nvPr/>
          </p:nvSpPr>
          <p:spPr>
            <a:xfrm rot="1832612">
              <a:off x="7896200" y="2492896"/>
              <a:ext cx="72008" cy="72008"/>
            </a:xfrm>
            <a:prstGeom prst="star5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219688" y="1940947"/>
            <a:ext cx="5474123" cy="4398885"/>
            <a:chOff x="2207568" y="1689179"/>
            <a:chExt cx="3971152" cy="319113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6"/>
            <a:stretch/>
          </p:blipFill>
          <p:spPr>
            <a:xfrm>
              <a:off x="2207568" y="2360576"/>
              <a:ext cx="3267239" cy="2519734"/>
            </a:xfrm>
            <a:prstGeom prst="rect">
              <a:avLst/>
            </a:prstGeom>
          </p:spPr>
        </p:pic>
        <p:sp>
          <p:nvSpPr>
            <p:cNvPr id="11" name="圆角矩形标注 10"/>
            <p:cNvSpPr/>
            <p:nvPr/>
          </p:nvSpPr>
          <p:spPr>
            <a:xfrm>
              <a:off x="4306512" y="1689179"/>
              <a:ext cx="1872208" cy="914714"/>
            </a:xfrm>
            <a:prstGeom prst="wedgeRoundRectCallout">
              <a:avLst>
                <a:gd name="adj1" fmla="val -77289"/>
                <a:gd name="adj2" fmla="val 60425"/>
                <a:gd name="adj3" fmla="val 16667"/>
              </a:avLst>
            </a:prstGeom>
            <a:solidFill>
              <a:srgbClr val="FEE05E"/>
            </a:solidFill>
            <a:ln>
              <a:solidFill>
                <a:srgbClr val="4383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肯定要选</a:t>
              </a:r>
              <a:r>
                <a:rPr lang="en-US" altLang="zh-CN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3.x</a:t>
              </a:r>
              <a:r>
                <a:rPr lang="zh-CN" altLang="en-US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啊！</a:t>
              </a:r>
              <a:endParaRPr lang="zh-CN" altLang="en-US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7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Python </a:t>
            </a:r>
            <a:r>
              <a:rPr lang="zh-CN" altLang="en-US" dirty="0" smtClean="0"/>
              <a:t>安装 （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0"/>
            <p:extLst/>
          </p:nvPr>
        </p:nvGraphicFramePr>
        <p:xfrm>
          <a:off x="790575" y="1403350"/>
          <a:ext cx="14893008" cy="720602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938770">
                  <a:extLst>
                    <a:ext uri="{9D8B030D-6E8A-4147-A177-3AD203B41FA5}">
                      <a16:colId xmlns:a16="http://schemas.microsoft.com/office/drawing/2014/main" val="1997660266"/>
                    </a:ext>
                  </a:extLst>
                </a:gridCol>
                <a:gridCol w="7954238">
                  <a:extLst>
                    <a:ext uri="{9D8B030D-6E8A-4147-A177-3AD203B41FA5}">
                      <a16:colId xmlns:a16="http://schemas.microsoft.com/office/drawing/2014/main" val="3719299286"/>
                    </a:ext>
                  </a:extLst>
                </a:gridCol>
              </a:tblGrid>
              <a:tr h="826433">
                <a:tc>
                  <a:txBody>
                    <a:bodyPr/>
                    <a:lstStyle/>
                    <a:p>
                      <a:r>
                        <a:rPr lang="zh-CN" altLang="en-US" sz="3400" dirty="0" smtClean="0">
                          <a:solidFill>
                            <a:schemeClr val="bg1"/>
                          </a:solidFill>
                        </a:rPr>
                        <a:t>传统方式</a:t>
                      </a:r>
                      <a:endParaRPr lang="zh-CN" alt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 marL="120487" marR="120487" marT="63024" marB="63024" anchor="ctr"/>
                </a:tc>
                <a:tc>
                  <a:txBody>
                    <a:bodyPr/>
                    <a:lstStyle/>
                    <a:p>
                      <a:r>
                        <a:rPr lang="en-US" altLang="zh-CN" sz="3400" dirty="0" smtClean="0">
                          <a:solidFill>
                            <a:schemeClr val="bg1"/>
                          </a:solidFill>
                        </a:rPr>
                        <a:t>Anaconda (Python </a:t>
                      </a:r>
                      <a:r>
                        <a:rPr lang="zh-CN" altLang="en-US" sz="3400" dirty="0" smtClean="0">
                          <a:solidFill>
                            <a:schemeClr val="bg1"/>
                          </a:solidFill>
                        </a:rPr>
                        <a:t>发行版</a:t>
                      </a:r>
                      <a:r>
                        <a:rPr lang="en-US" altLang="zh-CN" sz="3400" dirty="0" smtClean="0">
                          <a:solidFill>
                            <a:schemeClr val="bg1"/>
                          </a:solidFill>
                        </a:rPr>
                        <a:t>) </a:t>
                      </a:r>
                      <a:endParaRPr lang="zh-CN" alt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 marL="120487" marR="120487" marT="63024" marB="63024" anchor="ctr"/>
                </a:tc>
                <a:extLst>
                  <a:ext uri="{0D108BD9-81ED-4DB2-BD59-A6C34878D82A}">
                    <a16:rowId xmlns:a16="http://schemas.microsoft.com/office/drawing/2014/main" val="4148494509"/>
                  </a:ext>
                </a:extLst>
              </a:tr>
              <a:tr h="2731904">
                <a:tc>
                  <a:txBody>
                    <a:bodyPr/>
                    <a:lstStyle/>
                    <a:p>
                      <a:r>
                        <a:rPr lang="zh-CN" altLang="en-US" sz="3400" dirty="0" smtClean="0">
                          <a:solidFill>
                            <a:schemeClr val="bg1"/>
                          </a:solidFill>
                        </a:rPr>
                        <a:t>官网下载安装包：</a:t>
                      </a:r>
                      <a:r>
                        <a:rPr lang="en-US" altLang="zh-CN" sz="3400" dirty="0" smtClean="0">
                          <a:solidFill>
                            <a:schemeClr val="bg1"/>
                          </a:solidFill>
                          <a:hlinkClick r:id="rId3"/>
                        </a:rPr>
                        <a:t>https://www.python.org/downloads/</a:t>
                      </a:r>
                      <a:endParaRPr lang="zh-CN" alt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 marL="120487" marR="120487" marT="63024" marB="63024" anchor="ctr"/>
                </a:tc>
                <a:tc>
                  <a:txBody>
                    <a:bodyPr/>
                    <a:lstStyle/>
                    <a:p>
                      <a:r>
                        <a:rPr lang="zh-CN" altLang="en-US" sz="3400" dirty="0" smtClean="0">
                          <a:solidFill>
                            <a:schemeClr val="bg1"/>
                          </a:solidFill>
                        </a:rPr>
                        <a:t>官网下载安装包 </a:t>
                      </a:r>
                      <a:r>
                        <a:rPr lang="en-US" altLang="zh-CN" sz="3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zh-CN" altLang="en-US" sz="3400" dirty="0" smtClean="0">
                          <a:solidFill>
                            <a:schemeClr val="bg1"/>
                          </a:solidFill>
                        </a:rPr>
                        <a:t>下载比较慢</a:t>
                      </a:r>
                      <a:r>
                        <a:rPr lang="en-US" altLang="zh-CN" sz="3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zh-CN" altLang="en-US" sz="3400" dirty="0" smtClean="0">
                          <a:solidFill>
                            <a:schemeClr val="bg1"/>
                          </a:solidFill>
                        </a:rPr>
                        <a:t>：</a:t>
                      </a:r>
                      <a:endParaRPr lang="en-US" altLang="zh-CN" sz="340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CN" sz="3400" dirty="0" smtClean="0">
                          <a:solidFill>
                            <a:schemeClr val="bg1"/>
                          </a:solidFill>
                          <a:hlinkClick r:id="rId4"/>
                        </a:rPr>
                        <a:t>https://www.anaconda.com/distribution/</a:t>
                      </a:r>
                      <a:r>
                        <a:rPr lang="en-US" altLang="zh-CN" sz="3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r>
                        <a:rPr lang="zh-CN" altLang="en-US" sz="3400" dirty="0" smtClean="0">
                          <a:solidFill>
                            <a:schemeClr val="bg1"/>
                          </a:solidFill>
                        </a:rPr>
                        <a:t>清华大学开源软件镜像站</a:t>
                      </a:r>
                      <a:r>
                        <a:rPr lang="en-US" altLang="zh-CN" sz="3400" dirty="0" smtClean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US" altLang="zh-CN" sz="3400" dirty="0" smtClean="0">
                          <a:solidFill>
                            <a:schemeClr val="bg1"/>
                          </a:solidFill>
                          <a:hlinkClick r:id="rId5"/>
                        </a:rPr>
                        <a:t>https://mirrors.tuna.tsinghua.edu.cn/anaconda/archive/</a:t>
                      </a:r>
                      <a:endParaRPr lang="zh-CN" alt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 marL="120487" marR="120487" marT="63024" marB="63024" anchor="ctr"/>
                </a:tc>
                <a:extLst>
                  <a:ext uri="{0D108BD9-81ED-4DB2-BD59-A6C34878D82A}">
                    <a16:rowId xmlns:a16="http://schemas.microsoft.com/office/drawing/2014/main" val="1082141933"/>
                  </a:ext>
                </a:extLst>
              </a:tr>
              <a:tr h="826433">
                <a:tc>
                  <a:txBody>
                    <a:bodyPr/>
                    <a:lstStyle/>
                    <a:p>
                      <a:r>
                        <a:rPr lang="zh-CN" altLang="en-US" sz="3400" dirty="0" smtClean="0">
                          <a:solidFill>
                            <a:schemeClr val="bg1"/>
                          </a:solidFill>
                        </a:rPr>
                        <a:t>安装</a:t>
                      </a:r>
                      <a:endParaRPr lang="zh-CN" alt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 marL="120487" marR="120487" marT="63024" marB="63024" anchor="ctr"/>
                </a:tc>
                <a:tc>
                  <a:txBody>
                    <a:bodyPr/>
                    <a:lstStyle/>
                    <a:p>
                      <a:r>
                        <a:rPr lang="zh-CN" altLang="en-US" sz="3400" dirty="0" smtClean="0">
                          <a:solidFill>
                            <a:schemeClr val="bg1"/>
                          </a:solidFill>
                        </a:rPr>
                        <a:t>安装</a:t>
                      </a:r>
                      <a:endParaRPr lang="zh-CN" alt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 marL="120487" marR="120487" marT="63024" marB="63024" anchor="ctr"/>
                </a:tc>
                <a:extLst>
                  <a:ext uri="{0D108BD9-81ED-4DB2-BD59-A6C34878D82A}">
                    <a16:rowId xmlns:a16="http://schemas.microsoft.com/office/drawing/2014/main" val="3137027713"/>
                  </a:ext>
                </a:extLst>
              </a:tr>
              <a:tr h="826433">
                <a:tc>
                  <a:txBody>
                    <a:bodyPr/>
                    <a:lstStyle/>
                    <a:p>
                      <a:r>
                        <a:rPr lang="zh-CN" altLang="en-US" sz="3400" dirty="0" smtClean="0">
                          <a:solidFill>
                            <a:schemeClr val="bg1"/>
                          </a:solidFill>
                        </a:rPr>
                        <a:t>添加环境变量 （安装时可选）</a:t>
                      </a:r>
                      <a:endParaRPr lang="zh-CN" alt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 marL="120487" marR="120487" marT="63024" marB="63024" anchor="ctr"/>
                </a:tc>
                <a:tc>
                  <a:txBody>
                    <a:bodyPr/>
                    <a:lstStyle/>
                    <a:p>
                      <a:r>
                        <a:rPr lang="zh-CN" altLang="en-US" sz="3400" dirty="0" smtClean="0">
                          <a:solidFill>
                            <a:schemeClr val="bg1"/>
                          </a:solidFill>
                        </a:rPr>
                        <a:t>创建环境</a:t>
                      </a:r>
                      <a:endParaRPr lang="zh-CN" alt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 marL="120487" marR="120487" marT="63024" marB="63024" anchor="ctr"/>
                </a:tc>
                <a:extLst>
                  <a:ext uri="{0D108BD9-81ED-4DB2-BD59-A6C34878D82A}">
                    <a16:rowId xmlns:a16="http://schemas.microsoft.com/office/drawing/2014/main" val="3449127157"/>
                  </a:ext>
                </a:extLst>
              </a:tr>
              <a:tr h="1168390">
                <a:tc>
                  <a:txBody>
                    <a:bodyPr/>
                    <a:lstStyle/>
                    <a:p>
                      <a:r>
                        <a:rPr lang="zh-CN" altLang="en-US" sz="3400" dirty="0" smtClean="0">
                          <a:solidFill>
                            <a:schemeClr val="bg1"/>
                          </a:solidFill>
                        </a:rPr>
                        <a:t>安装</a:t>
                      </a:r>
                      <a:r>
                        <a:rPr lang="en-US" altLang="zh-CN" sz="3400" dirty="0" smtClean="0">
                          <a:solidFill>
                            <a:schemeClr val="bg1"/>
                          </a:solidFill>
                        </a:rPr>
                        <a:t>IDE</a:t>
                      </a:r>
                      <a:r>
                        <a:rPr lang="zh-CN" altLang="en-US" sz="3400" dirty="0" smtClean="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lang="en-US" altLang="zh-CN" sz="3400" dirty="0" smtClean="0">
                          <a:solidFill>
                            <a:schemeClr val="bg1"/>
                          </a:solidFill>
                          <a:hlinkClick r:id="rId6"/>
                        </a:rPr>
                        <a:t>VS code</a:t>
                      </a:r>
                      <a:r>
                        <a:rPr lang="en-US" altLang="zh-CN" sz="3400" dirty="0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altLang="zh-CN" sz="3400" dirty="0" smtClean="0">
                          <a:solidFill>
                            <a:schemeClr val="bg1"/>
                          </a:solidFill>
                          <a:hlinkClick r:id="rId7"/>
                        </a:rPr>
                        <a:t>Sublime</a:t>
                      </a:r>
                      <a:r>
                        <a:rPr lang="en-US" altLang="zh-CN" sz="3400" baseline="0" dirty="0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altLang="zh-CN" sz="3400" baseline="0" dirty="0" smtClean="0">
                          <a:solidFill>
                            <a:schemeClr val="bg1"/>
                          </a:solidFill>
                          <a:hlinkClick r:id="rId8"/>
                        </a:rPr>
                        <a:t>PyCharm</a:t>
                      </a:r>
                      <a:endParaRPr lang="zh-CN" alt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 marL="120487" marR="120487" marT="63024" marB="6302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400" dirty="0" smtClean="0">
                          <a:solidFill>
                            <a:schemeClr val="bg1"/>
                          </a:solidFill>
                        </a:rPr>
                        <a:t>安装</a:t>
                      </a:r>
                      <a:r>
                        <a:rPr lang="en-US" altLang="zh-CN" sz="3400" dirty="0" smtClean="0">
                          <a:solidFill>
                            <a:schemeClr val="bg1"/>
                          </a:solidFill>
                        </a:rPr>
                        <a:t>IDE</a:t>
                      </a:r>
                      <a:r>
                        <a:rPr lang="zh-CN" altLang="en-US" sz="3400" dirty="0" smtClean="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lang="en-US" altLang="zh-CN" sz="3400" dirty="0" smtClean="0">
                          <a:solidFill>
                            <a:schemeClr val="bg1"/>
                          </a:solidFill>
                          <a:hlinkClick r:id="rId6"/>
                        </a:rPr>
                        <a:t>VS code</a:t>
                      </a:r>
                      <a:r>
                        <a:rPr lang="en-US" altLang="zh-CN" sz="3400" dirty="0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altLang="zh-CN" sz="3400" dirty="0" smtClean="0">
                          <a:solidFill>
                            <a:schemeClr val="bg1"/>
                          </a:solidFill>
                          <a:hlinkClick r:id="rId7"/>
                        </a:rPr>
                        <a:t>Sublime</a:t>
                      </a:r>
                      <a:r>
                        <a:rPr lang="en-US" altLang="zh-CN" sz="3400" baseline="0" dirty="0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altLang="zh-CN" sz="3400" baseline="0" dirty="0" smtClean="0">
                          <a:solidFill>
                            <a:schemeClr val="bg1"/>
                          </a:solidFill>
                          <a:hlinkClick r:id="rId8"/>
                        </a:rPr>
                        <a:t>PyCharm</a:t>
                      </a:r>
                      <a:r>
                        <a:rPr lang="zh-CN" altLang="en-US" sz="3400" baseline="0" dirty="0" smtClean="0">
                          <a:solidFill>
                            <a:schemeClr val="bg1"/>
                          </a:solidFill>
                        </a:rPr>
                        <a:t> （可选步骤）</a:t>
                      </a:r>
                      <a:endParaRPr lang="zh-CN" altLang="en-US" sz="34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0487" marR="120487" marT="63024" marB="63024" anchor="ctr"/>
                </a:tc>
                <a:extLst>
                  <a:ext uri="{0D108BD9-81ED-4DB2-BD59-A6C34878D82A}">
                    <a16:rowId xmlns:a16="http://schemas.microsoft.com/office/drawing/2014/main" val="856875718"/>
                  </a:ext>
                </a:extLst>
              </a:tr>
              <a:tr h="826433">
                <a:tc>
                  <a:txBody>
                    <a:bodyPr/>
                    <a:lstStyle/>
                    <a:p>
                      <a:r>
                        <a:rPr lang="zh-CN" altLang="en-US" sz="3400" dirty="0" smtClean="0">
                          <a:solidFill>
                            <a:schemeClr val="bg1"/>
                          </a:solidFill>
                        </a:rPr>
                        <a:t>开始写代码</a:t>
                      </a:r>
                      <a:endParaRPr lang="zh-CN" alt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 marL="120487" marR="120487" marT="63024" marB="63024" anchor="ctr"/>
                </a:tc>
                <a:tc>
                  <a:txBody>
                    <a:bodyPr/>
                    <a:lstStyle/>
                    <a:p>
                      <a:r>
                        <a:rPr lang="zh-CN" altLang="en-US" sz="3400" dirty="0" smtClean="0">
                          <a:solidFill>
                            <a:schemeClr val="bg1"/>
                          </a:solidFill>
                        </a:rPr>
                        <a:t>开始写代码</a:t>
                      </a:r>
                      <a:endParaRPr lang="zh-CN" alt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 marL="120487" marR="120487" marT="63024" marB="63024" anchor="ctr"/>
                </a:tc>
                <a:extLst>
                  <a:ext uri="{0D108BD9-81ED-4DB2-BD59-A6C34878D82A}">
                    <a16:rowId xmlns:a16="http://schemas.microsoft.com/office/drawing/2014/main" val="2514068350"/>
                  </a:ext>
                </a:extLst>
              </a:tr>
            </a:tbl>
          </a:graphicData>
        </a:graphic>
      </p:graphicFrame>
      <p:sp>
        <p:nvSpPr>
          <p:cNvPr id="9" name="爆炸形 1 8"/>
          <p:cNvSpPr/>
          <p:nvPr/>
        </p:nvSpPr>
        <p:spPr>
          <a:xfrm>
            <a:off x="12795919" y="-459879"/>
            <a:ext cx="4135876" cy="3097729"/>
          </a:xfrm>
          <a:prstGeom prst="irregularSeal1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推荐</a:t>
            </a:r>
            <a:r>
              <a:rPr lang="en-US" altLang="zh-CN" sz="2400" dirty="0">
                <a:solidFill>
                  <a:schemeClr val="bg1"/>
                </a:solidFill>
              </a:rPr>
              <a:t>Anaconda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90672" y="2835588"/>
            <a:ext cx="14296725" cy="5185682"/>
            <a:chOff x="910286" y="1548047"/>
            <a:chExt cx="10371428" cy="376190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0286" y="1548047"/>
              <a:ext cx="10371428" cy="376190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199456" y="2780928"/>
              <a:ext cx="4752528" cy="2304256"/>
            </a:xfrm>
            <a:prstGeom prst="rect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53313" y="1486006"/>
            <a:ext cx="10832441" cy="2816093"/>
            <a:chOff x="397945" y="1034794"/>
            <a:chExt cx="7858295" cy="2042909"/>
          </a:xfrm>
        </p:grpSpPr>
        <p:sp>
          <p:nvSpPr>
            <p:cNvPr id="2" name="下箭头 1"/>
            <p:cNvSpPr/>
            <p:nvPr/>
          </p:nvSpPr>
          <p:spPr>
            <a:xfrm>
              <a:off x="2423592" y="1724008"/>
              <a:ext cx="360040" cy="1353695"/>
            </a:xfrm>
            <a:prstGeom prst="downArrow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97945" y="1034794"/>
              <a:ext cx="7858295" cy="69214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建议：如果只安装了</a:t>
              </a:r>
              <a:r>
                <a:rPr lang="en-US" altLang="zh-CN" sz="2800" dirty="0" smtClean="0">
                  <a:solidFill>
                    <a:schemeClr val="bg1"/>
                  </a:solidFill>
                </a:rPr>
                <a:t>ArcGIS 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桌面（</a:t>
              </a:r>
              <a:r>
                <a:rPr lang="en-US" altLang="zh-CN" sz="2800" dirty="0" smtClean="0">
                  <a:solidFill>
                    <a:schemeClr val="bg1"/>
                  </a:solidFill>
                </a:rPr>
                <a:t>ArcMap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），不包括</a:t>
              </a:r>
              <a:r>
                <a:rPr lang="en-US" altLang="zh-CN" sz="2800" dirty="0">
                  <a:solidFill>
                    <a:schemeClr val="bg1"/>
                  </a:solidFill>
                  <a:hlinkClick r:id="rId10"/>
                </a:rPr>
                <a:t>Background </a:t>
              </a:r>
              <a:r>
                <a:rPr lang="en-US" altLang="zh-CN" sz="2800" dirty="0" err="1">
                  <a:solidFill>
                    <a:schemeClr val="bg1"/>
                  </a:solidFill>
                  <a:hlinkClick r:id="rId10"/>
                </a:rPr>
                <a:t>Geoprocessing</a:t>
              </a:r>
              <a:r>
                <a:rPr lang="en-US" altLang="zh-CN" sz="2800" dirty="0">
                  <a:solidFill>
                    <a:schemeClr val="bg1"/>
                  </a:solidFill>
                  <a:hlinkClick r:id="rId10"/>
                </a:rPr>
                <a:t> (64-bit</a:t>
              </a:r>
              <a:r>
                <a:rPr lang="en-US" altLang="zh-CN" sz="2800" dirty="0" smtClean="0">
                  <a:solidFill>
                    <a:schemeClr val="bg1"/>
                  </a:solidFill>
                  <a:hlinkClick r:id="rId10"/>
                </a:rPr>
                <a:t>)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，下载</a:t>
              </a:r>
              <a:r>
                <a:rPr lang="en-US" altLang="zh-CN" sz="2800" dirty="0" smtClean="0">
                  <a:solidFill>
                    <a:schemeClr val="bg1"/>
                  </a:solidFill>
                </a:rPr>
                <a:t>32Bit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。其他情况，下载</a:t>
              </a:r>
              <a:r>
                <a:rPr lang="en-US" altLang="zh-CN" sz="2800" dirty="0" smtClean="0">
                  <a:solidFill>
                    <a:schemeClr val="bg1"/>
                  </a:solidFill>
                </a:rPr>
                <a:t>64Bit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。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133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Conda</a:t>
            </a:r>
            <a:r>
              <a:rPr lang="zh-CN" altLang="en-US" dirty="0" smtClean="0"/>
              <a:t>的使用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 smtClean="0"/>
              <a:t>安装</a:t>
            </a:r>
            <a:r>
              <a:rPr lang="en-US" altLang="zh-CN" dirty="0" smtClean="0"/>
              <a:t>Anaconda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Conda</a:t>
            </a:r>
            <a:r>
              <a:rPr lang="zh-CN" altLang="en-US" dirty="0" smtClean="0"/>
              <a:t>也会随之安装。</a:t>
            </a:r>
            <a:r>
              <a:rPr lang="en-US" altLang="zh-CN" dirty="0" smtClean="0"/>
              <a:t>Conda</a:t>
            </a:r>
            <a:r>
              <a:rPr lang="zh-CN" altLang="en-US" dirty="0" smtClean="0"/>
              <a:t>用于对包、依赖包、及环境管理。</a:t>
            </a:r>
            <a:endParaRPr lang="en-US" altLang="zh-CN" dirty="0" smtClean="0"/>
          </a:p>
          <a:p>
            <a:r>
              <a:rPr lang="zh-CN" altLang="en-US" dirty="0" smtClean="0"/>
              <a:t>默认环境为</a:t>
            </a:r>
            <a:r>
              <a:rPr lang="en-US" altLang="zh-CN" dirty="0" smtClean="0"/>
              <a:t>base</a:t>
            </a:r>
            <a:r>
              <a:rPr lang="zh-CN" altLang="en-US" dirty="0" smtClean="0"/>
              <a:t>。一般来说，我们不去使用</a:t>
            </a:r>
            <a:r>
              <a:rPr lang="en-US" altLang="zh-CN" dirty="0" smtClean="0"/>
              <a:t>base</a:t>
            </a:r>
            <a:r>
              <a:rPr lang="zh-CN" altLang="en-US" dirty="0" smtClean="0"/>
              <a:t>，而是去创建新的环境来进行开发、测试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Question</a:t>
            </a:r>
            <a:r>
              <a:rPr lang="zh-CN" altLang="en-US" dirty="0" smtClean="0"/>
              <a:t>：要不要将</a:t>
            </a:r>
            <a:r>
              <a:rPr lang="en-US" altLang="zh-CN" dirty="0" smtClean="0"/>
              <a:t>Conda</a:t>
            </a:r>
            <a:r>
              <a:rPr lang="zh-CN" altLang="en-US" dirty="0" smtClean="0"/>
              <a:t>添加为环境变量呢？</a:t>
            </a:r>
            <a:endParaRPr lang="en-US" altLang="zh-CN" dirty="0" smtClean="0"/>
          </a:p>
          <a:p>
            <a:r>
              <a:rPr lang="en-US" altLang="zh-CN" dirty="0" smtClean="0"/>
              <a:t>Answer</a:t>
            </a:r>
            <a:r>
              <a:rPr lang="zh-CN" altLang="en-US" dirty="0" smtClean="0"/>
              <a:t>：</a:t>
            </a:r>
            <a:r>
              <a:rPr lang="en-US" altLang="zh-CN" dirty="0" smtClean="0"/>
              <a:t>It depends. </a:t>
            </a:r>
          </a:p>
          <a:p>
            <a:pPr lvl="1"/>
            <a:r>
              <a:rPr lang="zh-CN" altLang="en-US" dirty="0" smtClean="0"/>
              <a:t>如果不懂环境变量是什么，大概率是添加为环境变量并不会对电脑以及软件造成什么影响。那还是配吧。但一定去了解一下环境变量是什么。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如果之前配置过别的一些和</a:t>
            </a:r>
            <a:r>
              <a:rPr lang="en-US" altLang="zh-CN" dirty="0" smtClean="0"/>
              <a:t>Python/R</a:t>
            </a:r>
            <a:r>
              <a:rPr lang="zh-CN" altLang="en-US" dirty="0" smtClean="0"/>
              <a:t>相关的环境，那最好不配置，因为可能会污染其他应用的环境。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其他情况，可以配置，毕竟配置完了使用起来会很方便 （懒癌患者必备）。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262" y="7329439"/>
            <a:ext cx="4995297" cy="103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3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6042</TotalTime>
  <Words>2436</Words>
  <Application>Microsoft Office PowerPoint</Application>
  <PresentationFormat>自定义</PresentationFormat>
  <Paragraphs>424</Paragraphs>
  <Slides>46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1" baseType="lpstr">
      <vt:lpstr>Gulim</vt:lpstr>
      <vt:lpstr>Helvetica Neue</vt:lpstr>
      <vt:lpstr>Lucida Grande</vt:lpstr>
      <vt:lpstr>ＭＳ Ｐゴシック</vt:lpstr>
      <vt:lpstr>方正姚体</vt:lpstr>
      <vt:lpstr>华文中宋</vt:lpstr>
      <vt:lpstr>宋体</vt:lpstr>
      <vt:lpstr>微软雅黑</vt:lpstr>
      <vt:lpstr>Arial</vt:lpstr>
      <vt:lpstr>Calibri</vt:lpstr>
      <vt:lpstr>Calibri Light</vt:lpstr>
      <vt:lpstr>Consolas</vt:lpstr>
      <vt:lpstr>Times New Roman</vt:lpstr>
      <vt:lpstr>Wingdings</vt:lpstr>
      <vt:lpstr>Office 主题</vt:lpstr>
      <vt:lpstr>Python在GIS中的应用实例</vt:lpstr>
      <vt:lpstr>Python for GIS基础</vt:lpstr>
      <vt:lpstr>每个人都能使用的计算机编程语言</vt:lpstr>
      <vt:lpstr>Python 特点</vt:lpstr>
      <vt:lpstr>语言对比</vt:lpstr>
      <vt:lpstr>Python站点包</vt:lpstr>
      <vt:lpstr>版本选择 2.x V.S. 3.x</vt:lpstr>
      <vt:lpstr>Python 安装 （Windows）</vt:lpstr>
      <vt:lpstr>Conda的使用</vt:lpstr>
      <vt:lpstr>Conda &amp; 环境变量</vt:lpstr>
      <vt:lpstr>数据科学常用站点包</vt:lpstr>
      <vt:lpstr>GIS常用站点包</vt:lpstr>
      <vt:lpstr>练习1：空间数据可视化</vt:lpstr>
      <vt:lpstr>练习1：空间数据可视化</vt:lpstr>
      <vt:lpstr>练习1：空间数据可视化</vt:lpstr>
      <vt:lpstr>Python for GIS</vt:lpstr>
      <vt:lpstr>Python in ArcGIS</vt:lpstr>
      <vt:lpstr>PowerPoint 演示文稿</vt:lpstr>
      <vt:lpstr>ArcPy &amp; ArcGIS API for Python </vt:lpstr>
      <vt:lpstr>ArcPy的发展历程</vt:lpstr>
      <vt:lpstr>ArcPy核心功能</vt:lpstr>
      <vt:lpstr>ArcPy及其核心模块 ( Desktop &amp; Pro )</vt:lpstr>
      <vt:lpstr>ArcPy函数</vt:lpstr>
      <vt:lpstr>ArcPy常用函数 – Cursor (游标)</vt:lpstr>
      <vt:lpstr>arcpy.SearchCursor()</vt:lpstr>
      <vt:lpstr>ArcPy常用函数 – Describe (描述数据)</vt:lpstr>
      <vt:lpstr>ArcPy常用函数 – ListXXX (列出数据)</vt:lpstr>
      <vt:lpstr>ArcPy访问GP工具</vt:lpstr>
      <vt:lpstr>ArcPy常用类</vt:lpstr>
      <vt:lpstr>PowerPoint 演示文稿</vt:lpstr>
      <vt:lpstr>1.字段计算器及部分其它工具的计算模块</vt:lpstr>
      <vt:lpstr>2. 当前工作环境下进行地理处理 （python window）</vt:lpstr>
      <vt:lpstr>3. 运行独立脚本进行地理处理</vt:lpstr>
      <vt:lpstr>4. 制作成GeoProcessing工具</vt:lpstr>
      <vt:lpstr>举好多个栗子</vt:lpstr>
      <vt:lpstr>练习2. 使用字段计算器</vt:lpstr>
      <vt:lpstr>练习3. Anaconda添加ArcPy 2.7 (以ArcGIS Desktop10.7为例)</vt:lpstr>
      <vt:lpstr>练习3. Anaconda添加ArcPy 2.7 (以ArcGIS Desktop10.7为例)</vt:lpstr>
      <vt:lpstr>练习3. Anaconda添加ArcPy 2.7 (以ArcGIS Desktop10.7为例)</vt:lpstr>
      <vt:lpstr>练习4. XY 表转点（CSV/TXT逗号分隔值格式）</vt:lpstr>
      <vt:lpstr>练习5. 批量导入GeoJson</vt:lpstr>
      <vt:lpstr>练习6：空间分析 (具有权重的热点分析)</vt:lpstr>
      <vt:lpstr>练习6：空间分析 (具有权重的热点分析)</vt:lpstr>
      <vt:lpstr>附：Anaconda添加ArcPy 3.6 (以ArcGIS Pro2.4为例)</vt:lpstr>
      <vt:lpstr>Learn Python the Hard Way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Lu Xuanbei</cp:lastModifiedBy>
  <cp:revision>603</cp:revision>
  <cp:lastPrinted>1601-01-01T00:00:00Z</cp:lastPrinted>
  <dcterms:created xsi:type="dcterms:W3CDTF">1601-01-01T00:00:00Z</dcterms:created>
  <dcterms:modified xsi:type="dcterms:W3CDTF">2019-09-17T01:27:48Z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